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71" r:id="rId2"/>
    <p:sldMasterId id="2147483695" r:id="rId3"/>
    <p:sldMasterId id="2147483703" r:id="rId4"/>
  </p:sldMasterIdLst>
  <p:notesMasterIdLst>
    <p:notesMasterId r:id="rId30"/>
  </p:notesMasterIdLst>
  <p:handoutMasterIdLst>
    <p:handoutMasterId r:id="rId31"/>
  </p:handoutMasterIdLst>
  <p:sldIdLst>
    <p:sldId id="256" r:id="rId5"/>
    <p:sldId id="266" r:id="rId6"/>
    <p:sldId id="994" r:id="rId7"/>
    <p:sldId id="995" r:id="rId8"/>
    <p:sldId id="996" r:id="rId9"/>
    <p:sldId id="997" r:id="rId10"/>
    <p:sldId id="998" r:id="rId11"/>
    <p:sldId id="1005" r:id="rId12"/>
    <p:sldId id="999" r:id="rId13"/>
    <p:sldId id="1002" r:id="rId14"/>
    <p:sldId id="1006" r:id="rId15"/>
    <p:sldId id="1001" r:id="rId16"/>
    <p:sldId id="1000" r:id="rId17"/>
    <p:sldId id="1013" r:id="rId18"/>
    <p:sldId id="1010" r:id="rId19"/>
    <p:sldId id="1017" r:id="rId20"/>
    <p:sldId id="1011" r:id="rId21"/>
    <p:sldId id="1014" r:id="rId22"/>
    <p:sldId id="1012" r:id="rId23"/>
    <p:sldId id="1016" r:id="rId24"/>
    <p:sldId id="1015" r:id="rId25"/>
    <p:sldId id="1009" r:id="rId26"/>
    <p:sldId id="1008" r:id="rId27"/>
    <p:sldId id="993" r:id="rId28"/>
    <p:sldId id="1007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AD49"/>
    <a:srgbClr val="007E4F"/>
    <a:srgbClr val="F2672D"/>
    <a:srgbClr val="0FB3BD"/>
    <a:srgbClr val="11668F"/>
    <a:srgbClr val="F0D611"/>
    <a:srgbClr val="24DABC"/>
    <a:srgbClr val="FFFFFF"/>
    <a:srgbClr val="1CA891"/>
    <a:srgbClr val="178B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5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313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70084-912C-4E66-88D8-672BA69B1F80}" type="datetimeFigureOut">
              <a:rPr lang="fr-FR" smtClean="0"/>
              <a:t>29/05/2025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1C7C2-D450-4468-BD6D-3FD16A9CB7C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9914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6C7E8E-B3DA-446C-94C1-7A51454554CE}" type="datetimeFigureOut">
              <a:rPr lang="fr-FR" smtClean="0"/>
              <a:t>29/05/2025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AF12F-1F19-482F-980B-344806BCCE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931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" y="0"/>
            <a:ext cx="12190095" cy="6858000"/>
          </a:xfrm>
          <a:prstGeom prst="rect">
            <a:avLst/>
          </a:prstGeom>
        </p:spPr>
      </p:pic>
      <p:sp>
        <p:nvSpPr>
          <p:cNvPr id="4" name="Titre 1"/>
          <p:cNvSpPr>
            <a:spLocks noGrp="1"/>
          </p:cNvSpPr>
          <p:nvPr>
            <p:ph type="title" hasCustomPrompt="1"/>
          </p:nvPr>
        </p:nvSpPr>
        <p:spPr>
          <a:xfrm>
            <a:off x="452284" y="787414"/>
            <a:ext cx="11189110" cy="1792153"/>
          </a:xfrm>
          <a:noFill/>
        </p:spPr>
        <p:txBody>
          <a:bodyPr anchor="ctr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Enter </a:t>
            </a:r>
            <a:r>
              <a:rPr lang="fr-FR" dirty="0" err="1"/>
              <a:t>title</a:t>
            </a:r>
            <a:r>
              <a:rPr lang="fr-FR" dirty="0"/>
              <a:t> of tutorial </a:t>
            </a:r>
            <a:br>
              <a:rPr lang="fr-FR" dirty="0"/>
            </a:br>
            <a:endParaRPr lang="fr-FR" dirty="0"/>
          </a:p>
        </p:txBody>
      </p:sp>
      <p:sp>
        <p:nvSpPr>
          <p:cNvPr id="5" name="Espace réservé du texte 9"/>
          <p:cNvSpPr>
            <a:spLocks noGrp="1"/>
          </p:cNvSpPr>
          <p:nvPr>
            <p:ph type="body" sz="quarter" idx="10" hasCustomPrompt="1"/>
          </p:nvPr>
        </p:nvSpPr>
        <p:spPr>
          <a:xfrm>
            <a:off x="452284" y="3867272"/>
            <a:ext cx="11189110" cy="478952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400" b="1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dirty="0" err="1"/>
              <a:t>Presented</a:t>
            </a:r>
            <a:r>
              <a:rPr lang="fr-FR" dirty="0"/>
              <a:t> by XXX - </a:t>
            </a:r>
            <a:r>
              <a:rPr lang="fr-FR" dirty="0" err="1"/>
              <a:t>Study</a:t>
            </a:r>
            <a:r>
              <a:rPr lang="fr-FR" dirty="0"/>
              <a:t> </a:t>
            </a:r>
            <a:r>
              <a:rPr lang="fr-FR" dirty="0" err="1"/>
              <a:t>Committee</a:t>
            </a:r>
            <a:r>
              <a:rPr lang="fr-FR" dirty="0"/>
              <a:t> 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>
          <a:xfrm>
            <a:off x="451980" y="4346224"/>
            <a:ext cx="11189414" cy="774416"/>
          </a:xfrm>
        </p:spPr>
        <p:txBody>
          <a:bodyPr>
            <a:noAutofit/>
          </a:bodyPr>
          <a:lstStyle>
            <a:lvl1pPr marL="0" indent="0" algn="l">
              <a:buNone/>
              <a:defRPr sz="2400" b="1" i="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fr-FR" dirty="0"/>
              <a:t>Place - Date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5EC24-77BE-4124-9D6A-BFFC8786BF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690" y="5120640"/>
            <a:ext cx="381033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31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78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RIGHT-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 userDrawn="1"/>
        </p:nvSpPr>
        <p:spPr>
          <a:xfrm>
            <a:off x="4565624" y="909848"/>
            <a:ext cx="416988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0"/>
            <a:r>
              <a:rPr lang="en-US" sz="2000" b="1" kern="1200" spc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Copyright © 2018</a:t>
            </a:r>
          </a:p>
          <a:p>
            <a:pPr marL="0" algn="just" defTabSz="914400" rtl="0" eaLnBrk="1" latinLnBrk="0" hangingPunct="0"/>
            <a:endParaRPr lang="fr-FR" sz="1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hangingPunct="0"/>
            <a:r>
              <a:rPr lang="en-US" sz="1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tutorial has been prepared</a:t>
            </a:r>
            <a:r>
              <a:rPr lang="en-US" sz="160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based upon the work of CIGRE and its Working Groups. If it is used in total or in part, proper reference and credit should be given to CIGRE.</a:t>
            </a:r>
            <a:endParaRPr lang="fr-FR" sz="160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4565624" y="3429000"/>
            <a:ext cx="41698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 defTabSz="914400" rtl="0" eaLnBrk="1" latinLnBrk="0" hangingPunct="0"/>
            <a:r>
              <a:rPr lang="en-US" sz="2000" b="1" kern="1200" spc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Disclaimer notice</a:t>
            </a:r>
          </a:p>
          <a:p>
            <a:pPr marL="0" algn="l" defTabSz="914400" rtl="0" eaLnBrk="1" latinLnBrk="0" hangingPunct="0"/>
            <a:endParaRPr lang="fr-FR" sz="18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algn="l" defTabSz="914400" rtl="0" eaLnBrk="1" latinLnBrk="0" hangingPunct="0"/>
            <a:r>
              <a:rPr lang="en-US" sz="1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“CIGRE gives no warranty or assurance about the contents of this publication, nor does it accept any responsibility, as to the accuracy or exhaustiveness of the information.</a:t>
            </a:r>
            <a:r>
              <a:rPr lang="en-US" sz="1600" i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60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 implied warranties and conditions are excluded to the maximum extent permitted by law”.</a:t>
            </a:r>
            <a:endParaRPr lang="fr-FR" sz="1600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 userDrawn="1"/>
        </p:nvSpPr>
        <p:spPr>
          <a:xfrm>
            <a:off x="712937" y="2869724"/>
            <a:ext cx="31397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Copyright &amp; </a:t>
            </a:r>
            <a:r>
              <a:rPr lang="fr-FR" sz="2400" b="1" i="0" dirty="0" err="1">
                <a:latin typeface="Arial" panose="020B0604020202020204" pitchFamily="34" charset="0"/>
                <a:cs typeface="Arial" panose="020B0604020202020204" pitchFamily="34" charset="0"/>
              </a:rPr>
              <a:t>Disclaimer</a:t>
            </a:r>
            <a:r>
              <a:rPr lang="fr-FR" sz="2400" b="1" i="0" dirty="0">
                <a:latin typeface="Arial" panose="020B0604020202020204" pitchFamily="34" charset="0"/>
                <a:cs typeface="Arial" panose="020B0604020202020204" pitchFamily="34" charset="0"/>
              </a:rPr>
              <a:t> notice</a:t>
            </a:r>
          </a:p>
        </p:txBody>
      </p:sp>
    </p:spTree>
    <p:extLst>
      <p:ext uri="{BB962C8B-B14F-4D97-AF65-F5344CB8AC3E}">
        <p14:creationId xmlns:p14="http://schemas.microsoft.com/office/powerpoint/2010/main" val="1250647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12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87C6-014A-430E-B961-3A4C77E343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134C8F-ABEB-4F4A-8B5E-28709640E8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4331A-E51B-49A8-8264-90B832A25F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676D-941A-4716-AB35-E441096B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C0F2-760C-4D3F-B2D9-194BDAD2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2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1BBC07-EE7F-47E4-9011-FD3790B63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13FE4-606E-47C8-85DD-58BF0DCFA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426E0-B7FE-4555-96D7-AEFDAB4D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B3AF9-25FE-456A-BD5E-9F9F669DB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BB8A6-1D8C-42D6-873B-4C227E4C6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1618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1035-92A7-473F-94E0-3B8F52F54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67CAA-C4C7-4061-929D-219A0CFF3D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1FC70-CF22-4174-8575-05A4A2725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CA36B-633C-4501-A91A-B3752B42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C11D7-C04F-4AB7-8E5B-DBBD89927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97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37A3-A7D5-4B65-93F8-4B6DC1DD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627FA-F8BA-4337-88AD-6CBC432156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3D9295-5AAC-4062-BAD9-B4700A0BE1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C6DFB-B858-4C89-BA5E-956FEB30E7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B8C97-7CF2-4FC3-95DF-0A406A218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7B3312-C6C2-4BBC-AE45-6F22E25D7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243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552C8-6B9E-42ED-9E1E-C10F5573A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DE580-0190-407A-892B-098B79841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73B79C-6229-4659-8037-8362DDD609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3BAA49-F728-46A2-99AD-04F537A0B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98E32D-C364-43FD-8DB0-D69CEADBAF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D0DA37-1399-45BA-B59C-80A0DB71F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5C483A-E794-488A-9882-9ACE83B3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F7BEB3-47BB-459E-8DAA-971D7C70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23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D5CD3-8E75-4F31-8B8E-273C5CE9F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988964-BA82-4CE7-937E-ADEA517B2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42C523-2CDE-4CA9-A8D6-B3D58C6B0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5B867-4922-4063-A384-C1BB2DC9D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628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718E52-59E8-4A24-8A32-F5CA22959F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CB154-2728-4161-896D-E1FA1C4C8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BDF9F-E783-4881-ACF0-6AA5E493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0417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3A386-BA1F-4FD2-8023-9254B8B1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21F4B-3331-4865-B573-3B23D4093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17305-0073-4A4C-B204-EDB71779F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C59E39-BB32-4A29-AE6A-92B331CF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B6F42-5CE0-42F4-A704-13353CBE2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D16FE-1003-474E-98CC-04043BDF3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" y="0"/>
            <a:ext cx="12191048" cy="6858536"/>
          </a:xfrm>
          <a:prstGeom prst="rect">
            <a:avLst/>
          </a:prstGeom>
        </p:spPr>
      </p:pic>
      <p:sp>
        <p:nvSpPr>
          <p:cNvPr id="5" name="Espace réservé du texte 4"/>
          <p:cNvSpPr>
            <a:spLocks noGrp="1"/>
          </p:cNvSpPr>
          <p:nvPr>
            <p:ph type="body" sz="quarter" idx="10" hasCustomPrompt="1"/>
          </p:nvPr>
        </p:nvSpPr>
        <p:spPr>
          <a:xfrm>
            <a:off x="525970" y="1620462"/>
            <a:ext cx="7747000" cy="4846638"/>
          </a:xfrm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fr-FR" dirty="0"/>
              <a:t>Enter </a:t>
            </a:r>
            <a:r>
              <a:rPr lang="fr-FR" dirty="0" err="1"/>
              <a:t>chapters</a:t>
            </a:r>
            <a:r>
              <a:rPr lang="fr-FR" dirty="0"/>
              <a:t> / sections</a:t>
            </a:r>
          </a:p>
        </p:txBody>
      </p:sp>
      <p:sp>
        <p:nvSpPr>
          <p:cNvPr id="7" name="Titre 20"/>
          <p:cNvSpPr>
            <a:spLocks noGrp="1"/>
          </p:cNvSpPr>
          <p:nvPr>
            <p:ph type="title" hasCustomPrompt="1"/>
          </p:nvPr>
        </p:nvSpPr>
        <p:spPr>
          <a:xfrm>
            <a:off x="525970" y="413249"/>
            <a:ext cx="3987841" cy="6978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3160081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9380-0093-4311-9BDE-3B671B66E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17D9B6-5EAB-420F-A6B5-40507F99E8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7DBADB-2FE3-4E3C-B714-CC30B1710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534C-9071-4993-9EFD-F037E995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DD7A9-DD31-4918-BAAC-5EC17BBE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602E2-C334-463B-833E-457C2F42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51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EC41-E9B9-4467-B535-6885F865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8B042C-3818-4847-BA82-14836F491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589601-6719-43C0-8656-3AD3DC52F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52299-7FCA-4E14-8DD9-3738A7678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5590E-4482-454F-AA9E-57DC668C7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587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D07994-F8D1-4C79-A3ED-45AEB0987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96ACA1-A2BE-458C-A949-D9641F81DA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278D1-D00C-4016-A567-28ADDDF54C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298BCC-219A-444F-A2A5-7FD55E729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12074-CB27-49ED-A3A9-A269F8BD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4E98526-3895-4890-AA3A-82607A36E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9634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6852897" y="255991"/>
            <a:ext cx="5350584" cy="80834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658256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819192"/>
              <a:gd name="connsiteY0" fmla="*/ 532016 h 532016"/>
              <a:gd name="connsiteX1" fmla="*/ 658256 w 3819192"/>
              <a:gd name="connsiteY1" fmla="*/ 4432 h 532016"/>
              <a:gd name="connsiteX2" fmla="*/ 3819192 w 3819192"/>
              <a:gd name="connsiteY2" fmla="*/ 0 h 532016"/>
              <a:gd name="connsiteX3" fmla="*/ 3352800 w 3819192"/>
              <a:gd name="connsiteY3" fmla="*/ 532016 h 532016"/>
              <a:gd name="connsiteX4" fmla="*/ 0 w 3819192"/>
              <a:gd name="connsiteY4" fmla="*/ 532016 h 532016"/>
              <a:gd name="connsiteX0" fmla="*/ 0 w 3842807"/>
              <a:gd name="connsiteY0" fmla="*/ 527584 h 527584"/>
              <a:gd name="connsiteX1" fmla="*/ 658256 w 3842807"/>
              <a:gd name="connsiteY1" fmla="*/ 0 h 527584"/>
              <a:gd name="connsiteX2" fmla="*/ 3842807 w 3842807"/>
              <a:gd name="connsiteY2" fmla="*/ 271 h 527584"/>
              <a:gd name="connsiteX3" fmla="*/ 3352800 w 3842807"/>
              <a:gd name="connsiteY3" fmla="*/ 527584 h 527584"/>
              <a:gd name="connsiteX4" fmla="*/ 0 w 3842807"/>
              <a:gd name="connsiteY4" fmla="*/ 527584 h 527584"/>
              <a:gd name="connsiteX0" fmla="*/ 0 w 3848710"/>
              <a:gd name="connsiteY0" fmla="*/ 527584 h 527584"/>
              <a:gd name="connsiteX1" fmla="*/ 658256 w 3848710"/>
              <a:gd name="connsiteY1" fmla="*/ 0 h 527584"/>
              <a:gd name="connsiteX2" fmla="*/ 3842807 w 3848710"/>
              <a:gd name="connsiteY2" fmla="*/ 271 h 527584"/>
              <a:gd name="connsiteX3" fmla="*/ 3848710 w 3848710"/>
              <a:gd name="connsiteY3" fmla="*/ 527584 h 527584"/>
              <a:gd name="connsiteX4" fmla="*/ 0 w 3848710"/>
              <a:gd name="connsiteY4" fmla="*/ 527584 h 527584"/>
              <a:gd name="connsiteX0" fmla="*/ 0 w 4383343"/>
              <a:gd name="connsiteY0" fmla="*/ 527584 h 527584"/>
              <a:gd name="connsiteX1" fmla="*/ 658256 w 4383343"/>
              <a:gd name="connsiteY1" fmla="*/ 0 h 527584"/>
              <a:gd name="connsiteX2" fmla="*/ 4383338 w 4383343"/>
              <a:gd name="connsiteY2" fmla="*/ 271 h 527584"/>
              <a:gd name="connsiteX3" fmla="*/ 3848710 w 4383343"/>
              <a:gd name="connsiteY3" fmla="*/ 527584 h 527584"/>
              <a:gd name="connsiteX4" fmla="*/ 0 w 4383343"/>
              <a:gd name="connsiteY4" fmla="*/ 527584 h 527584"/>
              <a:gd name="connsiteX0" fmla="*/ 0 w 4383788"/>
              <a:gd name="connsiteY0" fmla="*/ 527584 h 527584"/>
              <a:gd name="connsiteX1" fmla="*/ 658256 w 4383788"/>
              <a:gd name="connsiteY1" fmla="*/ 0 h 527584"/>
              <a:gd name="connsiteX2" fmla="*/ 4383338 w 4383788"/>
              <a:gd name="connsiteY2" fmla="*/ 271 h 527584"/>
              <a:gd name="connsiteX3" fmla="*/ 4382034 w 4383788"/>
              <a:gd name="connsiteY3" fmla="*/ 527584 h 527584"/>
              <a:gd name="connsiteX4" fmla="*/ 0 w 4383788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83788" h="527584">
                <a:moveTo>
                  <a:pt x="0" y="527584"/>
                </a:moveTo>
                <a:lnTo>
                  <a:pt x="658256" y="0"/>
                </a:lnTo>
                <a:lnTo>
                  <a:pt x="4383338" y="271"/>
                </a:lnTo>
                <a:cubicBezTo>
                  <a:pt x="4385306" y="176042"/>
                  <a:pt x="4380066" y="351813"/>
                  <a:pt x="4382034" y="527584"/>
                </a:cubicBezTo>
                <a:lnTo>
                  <a:pt x="0" y="527584"/>
                </a:lnTo>
                <a:close/>
              </a:path>
            </a:pathLst>
          </a:cu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-16805" y="6404124"/>
            <a:ext cx="10380005" cy="296333"/>
          </a:xfrm>
          <a:custGeom>
            <a:avLst/>
            <a:gdLst>
              <a:gd name="connsiteX0" fmla="*/ 0 w 5074708"/>
              <a:gd name="connsiteY0" fmla="*/ 0 h 222250"/>
              <a:gd name="connsiteX1" fmla="*/ 5074708 w 5074708"/>
              <a:gd name="connsiteY1" fmla="*/ 0 h 222250"/>
              <a:gd name="connsiteX2" fmla="*/ 5074708 w 5074708"/>
              <a:gd name="connsiteY2" fmla="*/ 222250 h 222250"/>
              <a:gd name="connsiteX3" fmla="*/ 0 w 5074708"/>
              <a:gd name="connsiteY3" fmla="*/ 222250 h 222250"/>
              <a:gd name="connsiteX4" fmla="*/ 0 w 5074708"/>
              <a:gd name="connsiteY4" fmla="*/ 0 h 222250"/>
              <a:gd name="connsiteX0" fmla="*/ 0 w 5296958"/>
              <a:gd name="connsiteY0" fmla="*/ 0 h 222250"/>
              <a:gd name="connsiteX1" fmla="*/ 5296958 w 5296958"/>
              <a:gd name="connsiteY1" fmla="*/ 0 h 222250"/>
              <a:gd name="connsiteX2" fmla="*/ 5074708 w 5296958"/>
              <a:gd name="connsiteY2" fmla="*/ 222250 h 222250"/>
              <a:gd name="connsiteX3" fmla="*/ 0 w 5296958"/>
              <a:gd name="connsiteY3" fmla="*/ 222250 h 222250"/>
              <a:gd name="connsiteX4" fmla="*/ 0 w 5296958"/>
              <a:gd name="connsiteY4" fmla="*/ 0 h 222250"/>
              <a:gd name="connsiteX0" fmla="*/ 0 w 7779230"/>
              <a:gd name="connsiteY0" fmla="*/ 0 h 222250"/>
              <a:gd name="connsiteX1" fmla="*/ 7779230 w 7779230"/>
              <a:gd name="connsiteY1" fmla="*/ 0 h 222250"/>
              <a:gd name="connsiteX2" fmla="*/ 7556980 w 7779230"/>
              <a:gd name="connsiteY2" fmla="*/ 222250 h 222250"/>
              <a:gd name="connsiteX3" fmla="*/ 2482272 w 7779230"/>
              <a:gd name="connsiteY3" fmla="*/ 222250 h 222250"/>
              <a:gd name="connsiteX4" fmla="*/ 0 w 7779230"/>
              <a:gd name="connsiteY4" fmla="*/ 0 h 222250"/>
              <a:gd name="connsiteX0" fmla="*/ 5774 w 7785004"/>
              <a:gd name="connsiteY0" fmla="*/ 0 h 222250"/>
              <a:gd name="connsiteX1" fmla="*/ 7785004 w 7785004"/>
              <a:gd name="connsiteY1" fmla="*/ 0 h 222250"/>
              <a:gd name="connsiteX2" fmla="*/ 7562754 w 7785004"/>
              <a:gd name="connsiteY2" fmla="*/ 222250 h 222250"/>
              <a:gd name="connsiteX3" fmla="*/ 0 w 7785004"/>
              <a:gd name="connsiteY3" fmla="*/ 222250 h 222250"/>
              <a:gd name="connsiteX4" fmla="*/ 5774 w 7785004"/>
              <a:gd name="connsiteY4" fmla="*/ 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5004" h="222250">
                <a:moveTo>
                  <a:pt x="5774" y="0"/>
                </a:moveTo>
                <a:lnTo>
                  <a:pt x="7785004" y="0"/>
                </a:lnTo>
                <a:lnTo>
                  <a:pt x="7562754" y="222250"/>
                </a:lnTo>
                <a:lnTo>
                  <a:pt x="0" y="222250"/>
                </a:lnTo>
                <a:lnTo>
                  <a:pt x="5774" y="0"/>
                </a:lnTo>
                <a:close/>
              </a:path>
            </a:pathLst>
          </a:custGeom>
          <a:solidFill>
            <a:srgbClr val="3302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3"/>
          <p:cNvSpPr/>
          <p:nvPr userDrawn="1"/>
        </p:nvSpPr>
        <p:spPr>
          <a:xfrm rot="10800000">
            <a:off x="10140177" y="6404124"/>
            <a:ext cx="2070008" cy="296333"/>
          </a:xfrm>
          <a:custGeom>
            <a:avLst/>
            <a:gdLst>
              <a:gd name="connsiteX0" fmla="*/ 0 w 5074708"/>
              <a:gd name="connsiteY0" fmla="*/ 0 h 222250"/>
              <a:gd name="connsiteX1" fmla="*/ 5074708 w 5074708"/>
              <a:gd name="connsiteY1" fmla="*/ 0 h 222250"/>
              <a:gd name="connsiteX2" fmla="*/ 5074708 w 5074708"/>
              <a:gd name="connsiteY2" fmla="*/ 222250 h 222250"/>
              <a:gd name="connsiteX3" fmla="*/ 0 w 5074708"/>
              <a:gd name="connsiteY3" fmla="*/ 222250 h 222250"/>
              <a:gd name="connsiteX4" fmla="*/ 0 w 5074708"/>
              <a:gd name="connsiteY4" fmla="*/ 0 h 222250"/>
              <a:gd name="connsiteX0" fmla="*/ 0 w 5296958"/>
              <a:gd name="connsiteY0" fmla="*/ 0 h 222250"/>
              <a:gd name="connsiteX1" fmla="*/ 5296958 w 5296958"/>
              <a:gd name="connsiteY1" fmla="*/ 0 h 222250"/>
              <a:gd name="connsiteX2" fmla="*/ 5074708 w 5296958"/>
              <a:gd name="connsiteY2" fmla="*/ 222250 h 222250"/>
              <a:gd name="connsiteX3" fmla="*/ 0 w 5296958"/>
              <a:gd name="connsiteY3" fmla="*/ 222250 h 222250"/>
              <a:gd name="connsiteX4" fmla="*/ 0 w 5296958"/>
              <a:gd name="connsiteY4" fmla="*/ 0 h 222250"/>
              <a:gd name="connsiteX0" fmla="*/ 0 w 5296958"/>
              <a:gd name="connsiteY0" fmla="*/ 0 h 226347"/>
              <a:gd name="connsiteX1" fmla="*/ 5296958 w 5296958"/>
              <a:gd name="connsiteY1" fmla="*/ 0 h 226347"/>
              <a:gd name="connsiteX2" fmla="*/ 5074708 w 5296958"/>
              <a:gd name="connsiteY2" fmla="*/ 222250 h 226347"/>
              <a:gd name="connsiteX3" fmla="*/ 3752645 w 5296958"/>
              <a:gd name="connsiteY3" fmla="*/ 226347 h 226347"/>
              <a:gd name="connsiteX4" fmla="*/ 0 w 5296958"/>
              <a:gd name="connsiteY4" fmla="*/ 0 h 226347"/>
              <a:gd name="connsiteX0" fmla="*/ 0 w 5296958"/>
              <a:gd name="connsiteY0" fmla="*/ 0 h 222250"/>
              <a:gd name="connsiteX1" fmla="*/ 5296958 w 5296958"/>
              <a:gd name="connsiteY1" fmla="*/ 0 h 222250"/>
              <a:gd name="connsiteX2" fmla="*/ 5074708 w 5296958"/>
              <a:gd name="connsiteY2" fmla="*/ 222250 h 222250"/>
              <a:gd name="connsiteX3" fmla="*/ 3703484 w 5296958"/>
              <a:gd name="connsiteY3" fmla="*/ 222250 h 222250"/>
              <a:gd name="connsiteX4" fmla="*/ 0 w 5296958"/>
              <a:gd name="connsiteY4" fmla="*/ 0 h 222250"/>
              <a:gd name="connsiteX0" fmla="*/ 57355 w 1593474"/>
              <a:gd name="connsiteY0" fmla="*/ 4097 h 222250"/>
              <a:gd name="connsiteX1" fmla="*/ 1593474 w 1593474"/>
              <a:gd name="connsiteY1" fmla="*/ 0 h 222250"/>
              <a:gd name="connsiteX2" fmla="*/ 1371224 w 1593474"/>
              <a:gd name="connsiteY2" fmla="*/ 222250 h 222250"/>
              <a:gd name="connsiteX3" fmla="*/ 0 w 1593474"/>
              <a:gd name="connsiteY3" fmla="*/ 222250 h 222250"/>
              <a:gd name="connsiteX4" fmla="*/ 57355 w 1593474"/>
              <a:gd name="connsiteY4" fmla="*/ 4097 h 222250"/>
              <a:gd name="connsiteX0" fmla="*/ 45064 w 1593474"/>
              <a:gd name="connsiteY0" fmla="*/ 0 h 222250"/>
              <a:gd name="connsiteX1" fmla="*/ 1593474 w 1593474"/>
              <a:gd name="connsiteY1" fmla="*/ 0 h 222250"/>
              <a:gd name="connsiteX2" fmla="*/ 1371224 w 1593474"/>
              <a:gd name="connsiteY2" fmla="*/ 222250 h 222250"/>
              <a:gd name="connsiteX3" fmla="*/ 0 w 1593474"/>
              <a:gd name="connsiteY3" fmla="*/ 222250 h 222250"/>
              <a:gd name="connsiteX4" fmla="*/ 45064 w 1593474"/>
              <a:gd name="connsiteY4" fmla="*/ 0 h 222250"/>
              <a:gd name="connsiteX0" fmla="*/ 4096 w 1552506"/>
              <a:gd name="connsiteY0" fmla="*/ 0 h 222250"/>
              <a:gd name="connsiteX1" fmla="*/ 1552506 w 1552506"/>
              <a:gd name="connsiteY1" fmla="*/ 0 h 222250"/>
              <a:gd name="connsiteX2" fmla="*/ 1330256 w 1552506"/>
              <a:gd name="connsiteY2" fmla="*/ 222250 h 222250"/>
              <a:gd name="connsiteX3" fmla="*/ 0 w 1552506"/>
              <a:gd name="connsiteY3" fmla="*/ 222250 h 222250"/>
              <a:gd name="connsiteX4" fmla="*/ 4096 w 1552506"/>
              <a:gd name="connsiteY4" fmla="*/ 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2506" h="222250">
                <a:moveTo>
                  <a:pt x="4096" y="0"/>
                </a:moveTo>
                <a:lnTo>
                  <a:pt x="1552506" y="0"/>
                </a:lnTo>
                <a:lnTo>
                  <a:pt x="1330256" y="222250"/>
                </a:lnTo>
                <a:lnTo>
                  <a:pt x="0" y="222250"/>
                </a:lnTo>
                <a:cubicBezTo>
                  <a:pt x="1365" y="148167"/>
                  <a:pt x="2731" y="74083"/>
                  <a:pt x="409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5768" y="6356351"/>
            <a:ext cx="701832" cy="365125"/>
          </a:xfrm>
          <a:prstGeom prst="rect">
            <a:avLst/>
          </a:prstGeom>
        </p:spPr>
        <p:txBody>
          <a:bodyPr/>
          <a:lstStyle>
            <a:lvl1pPr>
              <a:defRPr sz="1333">
                <a:solidFill>
                  <a:schemeClr val="bg1"/>
                </a:solidFill>
              </a:defRPr>
            </a:lvl1pPr>
          </a:lstStyle>
          <a:p>
            <a:fld id="{03F0DBDA-19F5-6D47-A4E1-B43E2A4AA82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6356351"/>
            <a:ext cx="8337357" cy="365125"/>
          </a:xfrm>
          <a:prstGeom prst="rect">
            <a:avLst/>
          </a:prstGeom>
        </p:spPr>
        <p:txBody>
          <a:bodyPr/>
          <a:lstStyle>
            <a:lvl1pPr algn="l">
              <a:defRPr sz="1333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609600" y="255992"/>
            <a:ext cx="6040581" cy="8083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609600" y="1285393"/>
            <a:ext cx="10972800" cy="484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3E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7" name="Picture 16" descr="16x9PPBackground.psd"/>
          <p:cNvPicPr>
            <a:picLocks noChangeAspect="1"/>
          </p:cNvPicPr>
          <p:nvPr userDrawn="1"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6" y="0"/>
            <a:ext cx="12226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51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09357" y="219"/>
            <a:ext cx="10202891" cy="808348"/>
          </a:xfrm>
        </p:spPr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>
          <a:xfrm>
            <a:off x="490483" y="1058043"/>
            <a:ext cx="11094036" cy="49913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394956" y="6430852"/>
            <a:ext cx="6705600" cy="223233"/>
          </a:xfrm>
          <a:prstGeom prst="rect">
            <a:avLst/>
          </a:prstGeom>
          <a:solidFill>
            <a:srgbClr val="500000"/>
          </a:solidFill>
          <a:ln>
            <a:solidFill>
              <a:srgbClr val="5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Texas</a:t>
            </a:r>
            <a:r>
              <a:rPr lang="en-US" sz="1600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A&amp;M University, Department of Electrical and Computer Engineering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2133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re 20"/>
          <p:cNvSpPr>
            <a:spLocks noGrp="1"/>
          </p:cNvSpPr>
          <p:nvPr>
            <p:ph type="title" hasCustomPrompt="1"/>
          </p:nvPr>
        </p:nvSpPr>
        <p:spPr>
          <a:xfrm>
            <a:off x="525970" y="413249"/>
            <a:ext cx="8951422" cy="697832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8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1165225"/>
            <a:ext cx="8951912" cy="687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fr-FR" dirty="0" err="1"/>
              <a:t>Subtitle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04993-CD4B-4A3C-81BD-B129D05B6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309275"/>
            <a:ext cx="1953267" cy="750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5AB8A-C9B5-4663-BC60-B463D3CAB7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1" y="5587385"/>
            <a:ext cx="1686143" cy="9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265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D58FC-F617-268E-3F59-F2E98D600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43F1B-9342-7FAB-8D4A-421BE0C141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D407D-DFFA-CEA4-D7CA-13571AF98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2131D-CBAC-EDB6-DCA2-46A3B447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A9183-7900-2536-BB29-546A55F0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996A-6E50-3103-F145-06699AC3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8C3C3-34CD-3790-2697-8E77C25BF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6FC64-11F5-625F-1492-E7B30A6D0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00A8A-114E-DEAC-1035-56415D46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A3123-50CF-D358-092D-ED8FFA03F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6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A9BD8-5827-7C06-61AD-D9609FB11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51C39-AF15-4D3C-5907-A8F79BAE8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50977-CB99-9574-32F3-E07615C61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B741A4-5CEB-3F80-6BAB-E3C13194F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A024E-C572-21A8-A45A-2674451BC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15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563DE-36CF-30BE-EF2D-323E12346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EA45E-2187-5F4D-768E-B4AB40DDCF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47A8A-331A-73B1-98DA-2F7A513150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2C9CE0-81D3-C454-DFBE-38DB1FEEF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10B6B9-B7F1-0547-1D32-0ECA368CE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86742-4618-B534-72A1-1D344E6D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899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ce réservé du texte 16"/>
          <p:cNvSpPr>
            <a:spLocks noGrp="1"/>
          </p:cNvSpPr>
          <p:nvPr>
            <p:ph type="body" sz="quarter" idx="10" hasCustomPrompt="1"/>
          </p:nvPr>
        </p:nvSpPr>
        <p:spPr>
          <a:xfrm>
            <a:off x="2066887" y="701340"/>
            <a:ext cx="7553325" cy="35575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None/>
              <a:defRPr sz="4800" b="1" baseline="0"/>
            </a:lvl1pPr>
          </a:lstStyle>
          <a:p>
            <a:pPr lvl="0"/>
            <a:r>
              <a:rPr lang="fr-FR" dirty="0"/>
              <a:t>Section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" name="Espace réservé du texte 18"/>
          <p:cNvSpPr>
            <a:spLocks noGrp="1"/>
          </p:cNvSpPr>
          <p:nvPr>
            <p:ph type="body" sz="quarter" idx="11" hasCustomPrompt="1"/>
          </p:nvPr>
        </p:nvSpPr>
        <p:spPr>
          <a:xfrm>
            <a:off x="2067675" y="4403726"/>
            <a:ext cx="7553325" cy="95485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500" b="1"/>
            </a:lvl1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7869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2D40-02BD-5CED-28C8-2089BFBA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26B4E8-8335-2D6E-6F22-6099E8F5A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65812-8623-6B17-7D5A-50861866F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B46D39-5E2F-81E1-0887-9E7BE02A6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C1926-8AE4-0B62-8B66-FF495FFA4E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12F3FD-A9FF-C06F-D26E-F63305FB3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92BE7D-4078-C574-4F6E-8740FC3A9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3A798-C835-B64F-7137-AF8A8923E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257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7BF6-B3A2-BEC7-1FFB-EA42CCC11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CFD7D7-937E-ADF5-4581-084467538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5C4DA-C1EA-B452-5BBC-815B083B0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49BE28-7D58-AD24-E0C5-F54FD555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326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787E7F-3820-AC15-4947-8C62F5EF6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E6ED3F-FDE5-A3FB-9E62-3A90B438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A338F3-D22C-413F-CD3A-E89A8B78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3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51EC6-AF02-C01E-1658-C98705D0D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BE58EE-A628-E6F3-E884-0E2BE11D4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5CC90-DC45-3FCD-592B-F8C697BCDB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C9F6FF-C8FE-4FDC-C8F8-753BB02FE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C3724-8F5A-3241-55FA-0C710EA79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9AD389-F34A-FBEE-3A18-6E955B21C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34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BB7B3-B70D-485B-86E1-1285254B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E00CC-3D3E-93E9-BEFF-74BA64560F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03F0A-61E4-2A10-1A76-F617B376F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CDF84-83F1-1188-CBCB-B7540E287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BBDD3B-9487-79C5-4C66-21EC1F29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1D0C1-7BDD-49A3-E65E-D3F7F976F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5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A3E0-CDD5-3F90-CE72-83A5AB01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C5E7A-03A1-A176-47A4-0DC7B96DEB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49BD0-A9B1-97E3-3438-24AB7DF7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3CFC61-FC6F-9B11-9C36-4740FC25D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65982-1CC8-B0EB-C52B-4A8FA6B1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48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96DEB-6657-30C6-FD83-39F98F1644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5B9660-2857-7799-936D-81142412F2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B26DF-6A4A-54A6-6C4D-EF18C7A2B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61FB6-5AED-7C19-7880-03177FE4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8FF3-3D26-C0D5-CDCC-09A84B331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864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itre 20"/>
          <p:cNvSpPr>
            <a:spLocks noGrp="1"/>
          </p:cNvSpPr>
          <p:nvPr>
            <p:ph type="title" hasCustomPrompt="1"/>
          </p:nvPr>
        </p:nvSpPr>
        <p:spPr>
          <a:xfrm>
            <a:off x="525970" y="413249"/>
            <a:ext cx="8951422" cy="69783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12" name="Espace réservé du texte 24"/>
          <p:cNvSpPr>
            <a:spLocks noGrp="1"/>
          </p:cNvSpPr>
          <p:nvPr>
            <p:ph type="body" sz="quarter" idx="10"/>
          </p:nvPr>
        </p:nvSpPr>
        <p:spPr>
          <a:xfrm>
            <a:off x="525464" y="2285999"/>
            <a:ext cx="8951912" cy="3933825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3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1165225"/>
            <a:ext cx="8951912" cy="687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1664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re 20"/>
          <p:cNvSpPr>
            <a:spLocks noGrp="1"/>
          </p:cNvSpPr>
          <p:nvPr>
            <p:ph type="title" hasCustomPrompt="1"/>
          </p:nvPr>
        </p:nvSpPr>
        <p:spPr>
          <a:xfrm>
            <a:off x="525970" y="413249"/>
            <a:ext cx="8951422" cy="697832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8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1165225"/>
            <a:ext cx="8951912" cy="6873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lang="fr-FR" sz="2000" b="1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fr-FR" dirty="0" err="1"/>
              <a:t>Subtitle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D04993-CD4B-4A3C-81BD-B129D05B6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909" y="309275"/>
            <a:ext cx="1953267" cy="750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95AB8A-C9B5-4663-BC60-B463D3CAB7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0691" y="5587385"/>
            <a:ext cx="1686143" cy="90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90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re 20"/>
          <p:cNvSpPr>
            <a:spLocks noGrp="1"/>
          </p:cNvSpPr>
          <p:nvPr>
            <p:ph type="title" hasCustomPrompt="1"/>
          </p:nvPr>
        </p:nvSpPr>
        <p:spPr>
          <a:xfrm>
            <a:off x="525970" y="413249"/>
            <a:ext cx="8951422" cy="697832"/>
          </a:xfrm>
        </p:spPr>
        <p:txBody>
          <a:bodyPr anchor="b">
            <a:normAutofit/>
          </a:bodyPr>
          <a:lstStyle>
            <a:lvl1pPr>
              <a:defRPr lang="fr-FR" sz="320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</a:pPr>
            <a:r>
              <a:rPr lang="fr-FR" dirty="0" err="1"/>
              <a:t>Title</a:t>
            </a:r>
            <a:r>
              <a:rPr lang="fr-FR" dirty="0"/>
              <a:t> of slide</a:t>
            </a:r>
          </a:p>
        </p:txBody>
      </p:sp>
      <p:sp>
        <p:nvSpPr>
          <p:cNvPr id="8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525463" y="1165225"/>
            <a:ext cx="8951912" cy="687388"/>
          </a:xfrm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 err="1"/>
              <a:t>Subtitle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1873A4-B4FE-4E58-A95A-8861CD17E0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0" y="0"/>
            <a:ext cx="12195360" cy="23668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6066A5-6F69-4E57-B781-11E2D14CBD6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840" y="5538325"/>
            <a:ext cx="1777467" cy="95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662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re 20"/>
          <p:cNvSpPr>
            <a:spLocks noGrp="1"/>
          </p:cNvSpPr>
          <p:nvPr>
            <p:ph type="title" hasCustomPrompt="1"/>
          </p:nvPr>
        </p:nvSpPr>
        <p:spPr>
          <a:xfrm>
            <a:off x="7148516" y="446972"/>
            <a:ext cx="4774779" cy="2258485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400" b="1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8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7128174" y="2901545"/>
            <a:ext cx="4795121" cy="2568230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  <p:sp>
        <p:nvSpPr>
          <p:cNvPr id="9" name="Espace réservé pour une image  3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66294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4345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re 20"/>
          <p:cNvSpPr>
            <a:spLocks noGrp="1"/>
          </p:cNvSpPr>
          <p:nvPr>
            <p:ph type="title" hasCustomPrompt="1"/>
          </p:nvPr>
        </p:nvSpPr>
        <p:spPr>
          <a:xfrm>
            <a:off x="6117737" y="1363287"/>
            <a:ext cx="4774779" cy="1752399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0" name="Espace réservé du texte 26"/>
          <p:cNvSpPr>
            <a:spLocks noGrp="1"/>
          </p:cNvSpPr>
          <p:nvPr>
            <p:ph type="body" sz="quarter" idx="11" hasCustomPrompt="1"/>
          </p:nvPr>
        </p:nvSpPr>
        <p:spPr>
          <a:xfrm>
            <a:off x="6097395" y="3211940"/>
            <a:ext cx="4795121" cy="229108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fr-FR" dirty="0" err="1"/>
              <a:t>Text</a:t>
            </a:r>
            <a:r>
              <a:rPr lang="fr-FR" dirty="0"/>
              <a:t> if </a:t>
            </a:r>
            <a:r>
              <a:rPr lang="fr-FR" dirty="0" err="1"/>
              <a:t>needed</a:t>
            </a:r>
            <a:endParaRPr lang="fr-FR" dirty="0"/>
          </a:p>
        </p:txBody>
      </p:sp>
      <p:sp>
        <p:nvSpPr>
          <p:cNvPr id="11" name="Espace réservé pour une image  3"/>
          <p:cNvSpPr>
            <a:spLocks noGrp="1"/>
          </p:cNvSpPr>
          <p:nvPr>
            <p:ph type="pic" sz="quarter" idx="12" hasCustomPrompt="1"/>
          </p:nvPr>
        </p:nvSpPr>
        <p:spPr>
          <a:xfrm>
            <a:off x="533400" y="1363287"/>
            <a:ext cx="5114897" cy="5494713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73089"/>
            <a:ext cx="8696325" cy="485774"/>
          </a:xfrm>
        </p:spPr>
        <p:txBody>
          <a:bodyPr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slide (if </a:t>
            </a:r>
            <a:r>
              <a:rPr lang="fr-FR" dirty="0" err="1"/>
              <a:t>needed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63932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11026" y="5667411"/>
            <a:ext cx="4218767" cy="828675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aseline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fr-FR" dirty="0"/>
              <a:t>Picture 1 -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12" name="Espace réservé pour une image  6"/>
          <p:cNvSpPr>
            <a:spLocks noGrp="1"/>
          </p:cNvSpPr>
          <p:nvPr>
            <p:ph type="pic" sz="quarter" idx="12" hasCustomPrompt="1"/>
          </p:nvPr>
        </p:nvSpPr>
        <p:spPr>
          <a:xfrm>
            <a:off x="511175" y="1457325"/>
            <a:ext cx="4218767" cy="4060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endParaRPr lang="fr-FR" dirty="0"/>
          </a:p>
        </p:txBody>
      </p:sp>
      <p:sp>
        <p:nvSpPr>
          <p:cNvPr id="14" name="Espace réservé du texte 5"/>
          <p:cNvSpPr>
            <a:spLocks noGrp="1"/>
          </p:cNvSpPr>
          <p:nvPr>
            <p:ph type="body" sz="quarter" idx="15" hasCustomPrompt="1"/>
          </p:nvPr>
        </p:nvSpPr>
        <p:spPr>
          <a:xfrm>
            <a:off x="527652" y="565448"/>
            <a:ext cx="8696325" cy="515158"/>
          </a:xfrm>
        </p:spPr>
        <p:txBody>
          <a:bodyPr>
            <a:noAutofit/>
          </a:bodyPr>
          <a:lstStyle>
            <a:lvl1pPr marL="0" indent="0">
              <a:buNone/>
              <a:defRPr sz="3200" b="1" baseline="0"/>
            </a:lvl1pPr>
          </a:lstStyle>
          <a:p>
            <a:pPr lvl="0"/>
            <a:r>
              <a:rPr lang="fr-FR" dirty="0" err="1"/>
              <a:t>Title</a:t>
            </a:r>
            <a:r>
              <a:rPr lang="fr-FR" dirty="0"/>
              <a:t> of slide (if </a:t>
            </a:r>
            <a:r>
              <a:rPr lang="fr-FR" dirty="0" err="1"/>
              <a:t>needed</a:t>
            </a:r>
            <a:r>
              <a:rPr lang="fr-FR" dirty="0"/>
              <a:t>)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6" hasCustomPrompt="1"/>
          </p:nvPr>
        </p:nvSpPr>
        <p:spPr>
          <a:xfrm>
            <a:off x="5005061" y="5660008"/>
            <a:ext cx="4218767" cy="828675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 baseline="0"/>
            </a:lvl1pPr>
            <a:lvl5pPr marL="1828800" indent="0" algn="ctr">
              <a:buNone/>
              <a:defRPr/>
            </a:lvl5pPr>
          </a:lstStyle>
          <a:p>
            <a:pPr lvl="0"/>
            <a:r>
              <a:rPr lang="fr-FR" dirty="0"/>
              <a:t>Picture 2 -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16" name="Espace réservé pour une image  6"/>
          <p:cNvSpPr>
            <a:spLocks noGrp="1"/>
          </p:cNvSpPr>
          <p:nvPr>
            <p:ph type="pic" sz="quarter" idx="17" hasCustomPrompt="1"/>
          </p:nvPr>
        </p:nvSpPr>
        <p:spPr>
          <a:xfrm>
            <a:off x="5005210" y="1449922"/>
            <a:ext cx="4218767" cy="4060825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Insert </a:t>
            </a:r>
            <a:r>
              <a:rPr lang="fr-FR" dirty="0" err="1"/>
              <a:t>your</a:t>
            </a:r>
            <a:r>
              <a:rPr lang="fr-FR" dirty="0"/>
              <a:t> </a:t>
            </a:r>
            <a:r>
              <a:rPr lang="fr-FR" dirty="0" err="1"/>
              <a:t>picture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8781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93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0"/>
            <a:ext cx="89514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70093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55542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50" r:id="rId4"/>
    <p:sldLayoutId id="2147483660" r:id="rId5"/>
    <p:sldLayoutId id="2147483662" r:id="rId6"/>
    <p:sldLayoutId id="2147483661" r:id="rId7"/>
    <p:sldLayoutId id="2147483663" r:id="rId8"/>
    <p:sldLayoutId id="2147483666" r:id="rId9"/>
    <p:sldLayoutId id="2147483665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ü"/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65338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860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fr-FR" sz="1800" b="1" kern="1200" dirty="0" smtClean="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743409-CFB8-4CE7-8D1C-DC4C1719A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15588-DB1C-47F7-B6C3-553DD8A5F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F2B55-0EF6-4B37-AD5B-60661C843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41AD49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FE3663-C41D-4E23-B0A0-0C8D33693D1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738"/>
            <a:ext cx="12220098" cy="23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7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0575768" y="6379443"/>
            <a:ext cx="7018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F0DBDA-19F5-6D47-A4E1-B43E2A4AA82E}" type="slidenum">
              <a:rPr lang="en-US" sz="1333" b="0" i="0" smtClean="0">
                <a:latin typeface="Franklin Gothic Book"/>
                <a:cs typeface="Franklin Gothic Book"/>
              </a:rPr>
              <a:pPr/>
              <a:t>‹#›</a:t>
            </a:fld>
            <a:endParaRPr lang="en-US" sz="1333" b="0" i="0" dirty="0">
              <a:latin typeface="Franklin Gothic Book"/>
              <a:cs typeface="Franklin Gothic Book"/>
            </a:endParaRPr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209357" y="1"/>
            <a:ext cx="10366411" cy="808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97490" y="1055567"/>
            <a:ext cx="11084909" cy="48589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23DB17-AC9C-4C95-83FC-01CA72600C9E}"/>
              </a:ext>
            </a:extLst>
          </p:cNvPr>
          <p:cNvSpPr/>
          <p:nvPr userDrawn="1"/>
        </p:nvSpPr>
        <p:spPr>
          <a:xfrm>
            <a:off x="4693840" y="6642922"/>
            <a:ext cx="280717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dirty="0"/>
              <a:t>© 2025, Mladen Kezunovic,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45769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2" r:id="rId3"/>
  </p:sldLayoutIdLst>
  <p:hf hd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rgbClr val="500000"/>
          </a:solidFill>
          <a:latin typeface="Franklin Gothic Medium"/>
          <a:ea typeface="+mj-ea"/>
          <a:cs typeface="Franklin Gothic Medium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667" b="0" i="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667" b="0" i="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b="0" i="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C048C3-4716-8BD0-CB8F-F206B6A21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DC182-2245-748C-36D7-351ECDED7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CB328-8701-8BD7-92E1-A3644FD6D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84731-00D9-DA49-015E-23EB96AD40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7BB8-D024-523E-80D7-55FFF623B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95C125-5904-4B08-BD23-24F405F16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0.gif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prstClr val="white"/>
                </a:solidFill>
              </a:rPr>
              <a:t>Risk Management of Future Large-scale Electrification</a:t>
            </a:r>
            <a:endParaRPr lang="en-GB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>
          <a:xfrm>
            <a:off x="533971" y="3378840"/>
            <a:ext cx="11189110" cy="478952"/>
          </a:xfrm>
        </p:spPr>
        <p:txBody>
          <a:bodyPr/>
          <a:lstStyle/>
          <a:p>
            <a:r>
              <a:rPr lang="en-US" dirty="0"/>
              <a:t>Mladen Kezunovic, USA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/>
          </p:nvPr>
        </p:nvSpPr>
        <p:spPr>
          <a:xfrm>
            <a:off x="533667" y="3973458"/>
            <a:ext cx="11189414" cy="774416"/>
          </a:xfrm>
        </p:spPr>
        <p:txBody>
          <a:bodyPr>
            <a:noAutofit/>
          </a:bodyPr>
          <a:lstStyle/>
          <a:p>
            <a:r>
              <a:rPr lang="en-US" b="1" kern="100" dirty="0">
                <a:effectLst/>
                <a:ea typeface="Aptos" panose="020B0004020202020204" pitchFamily="34" charset="0"/>
              </a:rPr>
              <a:t>5</a:t>
            </a:r>
            <a:r>
              <a:rPr lang="en-US" sz="1800" b="1" kern="100" baseline="30000" dirty="0">
                <a:effectLst/>
                <a:ea typeface="Aptos" panose="020B0004020202020204" pitchFamily="34" charset="0"/>
              </a:rPr>
              <a:t>th</a:t>
            </a:r>
            <a:r>
              <a:rPr lang="en-US" sz="1800" b="1" kern="100" dirty="0">
                <a:effectLst/>
                <a:ea typeface="Aptos" panose="020B0004020202020204" pitchFamily="34" charset="0"/>
              </a:rPr>
              <a:t> </a:t>
            </a:r>
            <a:r>
              <a:rPr lang="en-US" b="1" kern="100" dirty="0">
                <a:effectLst/>
                <a:ea typeface="Aptos" panose="020B0004020202020204" pitchFamily="34" charset="0"/>
              </a:rPr>
              <a:t>SEERC Conference Sarajevo – June 4-5</a:t>
            </a:r>
            <a:r>
              <a:rPr lang="en-US" b="1" kern="100">
                <a:effectLst/>
                <a:ea typeface="Aptos" panose="020B0004020202020204" pitchFamily="34" charset="0"/>
              </a:rPr>
              <a:t>, 2025</a:t>
            </a:r>
            <a:endParaRPr lang="de-DE" kern="100" dirty="0">
              <a:effectLst/>
              <a:ea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CE39E-740E-4015-B520-2D3523CE3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42" y="86366"/>
            <a:ext cx="2204447" cy="8465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3010FD-1EA4-C08A-D0CF-D829462A1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5" y="5475076"/>
            <a:ext cx="1905000" cy="100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EEF6D2-7CAC-2988-2074-53D028255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142" y="5315512"/>
            <a:ext cx="1305663" cy="12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6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202D5-16A8-64DE-793B-C5E1551DD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BD57E-D548-43FC-C5CE-39EBD912C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Approach</a:t>
            </a:r>
            <a:r>
              <a:rPr lang="en-US" sz="3200" dirty="0"/>
              <a:t>: Model the state of risk (</a:t>
            </a:r>
            <a:r>
              <a:rPr lang="en-US" sz="3200" dirty="0" err="1"/>
              <a:t>SoR</a:t>
            </a:r>
            <a:r>
              <a:rPr lang="en-US" sz="3200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FFDE5-B081-9C91-CC14-B5EA0CB11E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chemeClr val="tx1"/>
                </a:solidFill>
              </a:rPr>
              <a:t>Hazard: </a:t>
            </a:r>
            <a:r>
              <a:rPr lang="en-US" sz="2800" dirty="0">
                <a:solidFill>
                  <a:schemeClr val="tx1"/>
                </a:solidFill>
              </a:rPr>
              <a:t>Weather Data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15" name="Picture 2" descr="http://www.cirruswx.net/wp-content/uploads/2013/11/1.jpg">
            <a:extLst>
              <a:ext uri="{FF2B5EF4-FFF2-40B4-BE49-F238E27FC236}">
                <a16:creationId xmlns:a16="http://schemas.microsoft.com/office/drawing/2014/main" id="{05DD82B7-0A0B-EF64-5D55-2C9F17FA7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470" y="2020459"/>
            <a:ext cx="2682240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icons.wunderground.com/hurricane/2011/jun1_radar.gif">
            <a:extLst>
              <a:ext uri="{FF2B5EF4-FFF2-40B4-BE49-F238E27FC236}">
                <a16:creationId xmlns:a16="http://schemas.microsoft.com/office/drawing/2014/main" id="{B7C9973F-3F4E-5BAD-7208-26076C214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994" y="2006865"/>
            <a:ext cx="2718488" cy="203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sd.noaa.gov/PS/FIRE/DATA/RT/FL/IR4/20.jpg">
            <a:extLst>
              <a:ext uri="{FF2B5EF4-FFF2-40B4-BE49-F238E27FC236}">
                <a16:creationId xmlns:a16="http://schemas.microsoft.com/office/drawing/2014/main" id="{6B94597D-7EDA-10B3-7DD5-6E47B0F4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707" y="1969624"/>
            <a:ext cx="2901119" cy="20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9341CF1-FFED-8D0E-AE6A-A561F9EA33CC}"/>
              </a:ext>
            </a:extLst>
          </p:cNvPr>
          <p:cNvCxnSpPr/>
          <p:nvPr/>
        </p:nvCxnSpPr>
        <p:spPr bwMode="auto">
          <a:xfrm>
            <a:off x="901138" y="4287492"/>
            <a:ext cx="9003379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/>
          </a:ln>
          <a:effectLst/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B23C2F46-2589-3B35-E79D-3374F9ABB2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3" t="17506" r="11708" b="44507"/>
          <a:stretch/>
        </p:blipFill>
        <p:spPr>
          <a:xfrm>
            <a:off x="3510700" y="4398039"/>
            <a:ext cx="3048001" cy="2082572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B17E307-7ABF-70C3-9CA5-09FCDC752088}"/>
              </a:ext>
            </a:extLst>
          </p:cNvPr>
          <p:cNvSpPr txBox="1">
            <a:spLocks/>
          </p:cNvSpPr>
          <p:nvPr/>
        </p:nvSpPr>
        <p:spPr>
          <a:xfrm>
            <a:off x="1318441" y="1608195"/>
            <a:ext cx="2192259" cy="49977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-"/>
              <a:defRPr>
                <a:solidFill>
                  <a:srgbClr val="4B4B4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9pPr>
          </a:lstStyle>
          <a:p>
            <a:pPr marL="0" indent="0" algn="ctr" defTabSz="609585">
              <a:spcAft>
                <a:spcPts val="1200"/>
              </a:spcAft>
              <a:buNone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Weather Station</a:t>
            </a:r>
          </a:p>
          <a:p>
            <a:pPr marL="0" indent="0" algn="ctr" defTabSz="609585">
              <a:spcAft>
                <a:spcPts val="1200"/>
              </a:spcAft>
              <a:buNone/>
            </a:pPr>
            <a:endParaRPr lang="en-US" sz="2000" kern="0" dirty="0">
              <a:solidFill>
                <a:prstClr val="black"/>
              </a:solidFill>
              <a:latin typeface="Calibri"/>
            </a:endParaRPr>
          </a:p>
          <a:p>
            <a:pPr marL="457189" indent="-457189" algn="ctr" defTabSz="609585"/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10D7B2-9955-2D22-0093-0D494CB5174B}"/>
              </a:ext>
            </a:extLst>
          </p:cNvPr>
          <p:cNvSpPr/>
          <p:nvPr/>
        </p:nvSpPr>
        <p:spPr>
          <a:xfrm>
            <a:off x="4917413" y="1574194"/>
            <a:ext cx="732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kern="0" dirty="0">
                <a:solidFill>
                  <a:prstClr val="black"/>
                </a:solidFill>
                <a:latin typeface="Calibri"/>
              </a:rPr>
              <a:t>Radar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F4463B8-78C6-7E10-035A-A15374B79F58}"/>
              </a:ext>
            </a:extLst>
          </p:cNvPr>
          <p:cNvSpPr txBox="1">
            <a:spLocks/>
          </p:cNvSpPr>
          <p:nvPr/>
        </p:nvSpPr>
        <p:spPr>
          <a:xfrm>
            <a:off x="7213798" y="1508975"/>
            <a:ext cx="2192259" cy="49977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-"/>
              <a:defRPr>
                <a:solidFill>
                  <a:srgbClr val="4B4B4B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96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>
                <a:solidFill>
                  <a:srgbClr val="4B4B4B"/>
                </a:solidFill>
                <a:latin typeface="+mn-lt"/>
                <a:ea typeface="+mn-ea"/>
              </a:defRPr>
            </a:lvl9pPr>
          </a:lstStyle>
          <a:p>
            <a:pPr marL="0" indent="0" algn="ctr" defTabSz="609585">
              <a:spcAft>
                <a:spcPts val="1200"/>
              </a:spcAft>
              <a:buNone/>
            </a:pPr>
            <a:r>
              <a:rPr lang="en-US" kern="0" dirty="0">
                <a:solidFill>
                  <a:prstClr val="black"/>
                </a:solidFill>
                <a:latin typeface="Calibri"/>
              </a:rPr>
              <a:t>Satellite</a:t>
            </a:r>
          </a:p>
          <a:p>
            <a:pPr marL="0" indent="0" algn="ctr" defTabSz="609585">
              <a:spcAft>
                <a:spcPts val="1200"/>
              </a:spcAft>
              <a:buNone/>
            </a:pPr>
            <a:endParaRPr lang="en-US" sz="2000" kern="0" dirty="0">
              <a:solidFill>
                <a:prstClr val="black"/>
              </a:solidFill>
              <a:latin typeface="Calibri"/>
            </a:endParaRPr>
          </a:p>
          <a:p>
            <a:pPr marL="457189" indent="-457189" algn="ctr" defTabSz="609585"/>
            <a:endParaRPr lang="en-US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340AB29-A94D-DC9C-81C7-45A4F884489D}"/>
              </a:ext>
            </a:extLst>
          </p:cNvPr>
          <p:cNvSpPr/>
          <p:nvPr/>
        </p:nvSpPr>
        <p:spPr>
          <a:xfrm>
            <a:off x="1077470" y="4966705"/>
            <a:ext cx="2221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en-US" sz="1600" dirty="0">
                <a:solidFill>
                  <a:prstClr val="black"/>
                </a:solidFill>
                <a:latin typeface="Calibri"/>
              </a:rPr>
              <a:t>National Digital Forecast Database (NDFD)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B706FC0-FE62-7FA5-49B0-4609C225E806}"/>
              </a:ext>
            </a:extLst>
          </p:cNvPr>
          <p:cNvSpPr txBox="1"/>
          <p:nvPr/>
        </p:nvSpPr>
        <p:spPr>
          <a:xfrm>
            <a:off x="6645031" y="5024373"/>
            <a:ext cx="3329795" cy="1015663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defTabSz="914354">
              <a:spcBef>
                <a:spcPct val="0"/>
              </a:spcBef>
              <a:defRPr/>
            </a:pPr>
            <a:r>
              <a:rPr lang="en-US" sz="1500" kern="0" dirty="0">
                <a:solidFill>
                  <a:prstClr val="black"/>
                </a:solidFill>
                <a:latin typeface="Calibri"/>
              </a:rPr>
              <a:t>Example: Apparent Temperature</a:t>
            </a:r>
          </a:p>
          <a:p>
            <a:pPr defTabSz="914354">
              <a:spcBef>
                <a:spcPct val="0"/>
              </a:spcBef>
              <a:defRPr/>
            </a:pPr>
            <a:r>
              <a:rPr lang="en-US" sz="1500" kern="0" dirty="0">
                <a:solidFill>
                  <a:prstClr val="black"/>
                </a:solidFill>
                <a:latin typeface="Calibri"/>
              </a:rPr>
              <a:t>Data download: every 3 hours</a:t>
            </a:r>
          </a:p>
          <a:p>
            <a:pPr defTabSz="914354">
              <a:spcBef>
                <a:spcPct val="0"/>
              </a:spcBef>
              <a:defRPr/>
            </a:pPr>
            <a:r>
              <a:rPr lang="en-US" sz="1500" kern="0" dirty="0">
                <a:solidFill>
                  <a:prstClr val="black"/>
                </a:solidFill>
                <a:latin typeface="Calibri"/>
              </a:rPr>
              <a:t>Forecast for next 3 days</a:t>
            </a:r>
          </a:p>
          <a:p>
            <a:pPr defTabSz="914354">
              <a:spcBef>
                <a:spcPct val="0"/>
              </a:spcBef>
              <a:defRPr/>
            </a:pPr>
            <a:r>
              <a:rPr lang="en-US" sz="1500" kern="0" dirty="0">
                <a:solidFill>
                  <a:prstClr val="black"/>
                </a:solidFill>
                <a:latin typeface="Calibri"/>
              </a:rPr>
              <a:t>Data resolution: 3 hours</a:t>
            </a:r>
          </a:p>
        </p:txBody>
      </p:sp>
    </p:spTree>
    <p:extLst>
      <p:ext uri="{BB962C8B-B14F-4D97-AF65-F5344CB8AC3E}">
        <p14:creationId xmlns:p14="http://schemas.microsoft.com/office/powerpoint/2010/main" val="53668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8F42D-E331-E247-C1B6-C9A1B589A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314B8-962C-22B0-FE31-27F7430FD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Approach</a:t>
            </a:r>
            <a:r>
              <a:rPr lang="en-US" sz="3200" dirty="0"/>
              <a:t>: Model the state of risk (</a:t>
            </a:r>
            <a:r>
              <a:rPr lang="en-US" sz="3200" dirty="0" err="1"/>
              <a:t>SoR</a:t>
            </a:r>
            <a:r>
              <a:rPr lang="en-US" sz="3200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C66A4-FC09-39A9-37A8-26D279D228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970" y="1174420"/>
            <a:ext cx="8951912" cy="476462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Vulnerability: </a:t>
            </a:r>
            <a:r>
              <a:rPr lang="en-US" sz="2800" dirty="0">
                <a:solidFill>
                  <a:schemeClr val="tx1"/>
                </a:solidFill>
              </a:rPr>
              <a:t>Data reflecting </a:t>
            </a:r>
            <a:r>
              <a:rPr lang="en-US" sz="2800" dirty="0"/>
              <a:t>c</a:t>
            </a:r>
            <a:r>
              <a:rPr lang="en-US" sz="2800" dirty="0">
                <a:solidFill>
                  <a:schemeClr val="tx1"/>
                </a:solidFill>
              </a:rPr>
              <a:t>auses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11195-9EFB-DD55-BB24-FAF0458FD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43" y="1747743"/>
            <a:ext cx="1223796" cy="1706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70F78D-8D1D-E524-C97B-9048BB947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509" y="3500992"/>
            <a:ext cx="2223400" cy="3048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53F9B60-D59C-7829-93E9-96E563EE7B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0" b="13152"/>
          <a:stretch/>
        </p:blipFill>
        <p:spPr bwMode="auto">
          <a:xfrm>
            <a:off x="3317649" y="1650882"/>
            <a:ext cx="4055192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48BE60-3425-5566-B7B1-538BAA801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061" y="1735131"/>
            <a:ext cx="2129501" cy="2011680"/>
          </a:xfrm>
          <a:prstGeom prst="rect">
            <a:avLst/>
          </a:prstGeom>
        </p:spPr>
      </p:pic>
      <p:pic>
        <p:nvPicPr>
          <p:cNvPr id="8" name="Picture 7" descr="http://wwlln.net/WWLLN_movies/Movie_of_Lightning_in_Americas_BIG.gif">
            <a:extLst>
              <a:ext uri="{FF2B5EF4-FFF2-40B4-BE49-F238E27FC236}">
                <a16:creationId xmlns:a16="http://schemas.microsoft.com/office/drawing/2014/main" id="{5482F84E-8AFB-02AD-184E-E186D7090A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573" y="3985131"/>
            <a:ext cx="2114680" cy="235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439020E-B904-D1FB-E2D1-F1E8567A36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45"/>
          <a:stretch/>
        </p:blipFill>
        <p:spPr bwMode="auto">
          <a:xfrm>
            <a:off x="9831561" y="2174463"/>
            <a:ext cx="1366088" cy="85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EDD09BC-8BD3-160F-49B0-ECD1B5A16BF9}"/>
              </a:ext>
            </a:extLst>
          </p:cNvPr>
          <p:cNvSpPr txBox="1"/>
          <p:nvPr/>
        </p:nvSpPr>
        <p:spPr>
          <a:xfrm>
            <a:off x="3454401" y="2801252"/>
            <a:ext cx="1633887" cy="27699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 defTabSz="1219140" eaLnBrk="0" hangingPunct="0">
              <a:spcBef>
                <a:spcPct val="50000"/>
              </a:spcBef>
              <a:defRPr/>
            </a:pPr>
            <a:r>
              <a:rPr lang="en-US" sz="1200" b="1" kern="0" dirty="0">
                <a:solidFill>
                  <a:srgbClr val="262626"/>
                </a:solidFill>
                <a:latin typeface="Arial" charset="0"/>
                <a:ea typeface="ＭＳ Ｐゴシック" pitchFamily="-110" charset="-128"/>
              </a:rPr>
              <a:t>Vegetation Indices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4D10BA-D898-1C71-B0D3-D93B26114805}"/>
              </a:ext>
            </a:extLst>
          </p:cNvPr>
          <p:cNvSpPr txBox="1"/>
          <p:nvPr/>
        </p:nvSpPr>
        <p:spPr>
          <a:xfrm>
            <a:off x="7738823" y="6134406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eaLnBrk="0" hangingPunct="0">
              <a:spcBef>
                <a:spcPct val="50000"/>
              </a:spcBef>
            </a:pPr>
            <a:r>
              <a:rPr lang="en-US" sz="1200" b="1" dirty="0">
                <a:solidFill>
                  <a:prstClr val="white"/>
                </a:solidFill>
                <a:latin typeface="Arial" charset="0"/>
                <a:ea typeface="ＭＳ Ｐゴシック" pitchFamily="-110" charset="-128"/>
              </a:rPr>
              <a:t>Lightning Data</a:t>
            </a:r>
          </a:p>
        </p:txBody>
      </p:sp>
      <p:pic>
        <p:nvPicPr>
          <p:cNvPr id="12" name="Content Placeholder 5" descr="Fig2.jpg">
            <a:extLst>
              <a:ext uri="{FF2B5EF4-FFF2-40B4-BE49-F238E27FC236}">
                <a16:creationId xmlns:a16="http://schemas.microsoft.com/office/drawing/2014/main" id="{B1227318-E6C1-D03A-1A65-C031CC802D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649" y="3447300"/>
            <a:ext cx="2317820" cy="12192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B5E8DF95-0389-1B4F-7E7A-2A989E1DA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40"/>
          <a:stretch/>
        </p:blipFill>
        <p:spPr bwMode="auto">
          <a:xfrm>
            <a:off x="5706827" y="3281274"/>
            <a:ext cx="1995232" cy="146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79315A2-CC46-0E42-879F-EE2084BF8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5" t="14152" r="12917" b="51696"/>
          <a:stretch/>
        </p:blipFill>
        <p:spPr>
          <a:xfrm>
            <a:off x="3338571" y="5127800"/>
            <a:ext cx="2259695" cy="1341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5E81262-2821-9F1C-E56C-BA04A122C7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42458" y="5051758"/>
            <a:ext cx="1744120" cy="146304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E2EEAE-5D7C-898C-68F0-5D6F3BD939BA}"/>
              </a:ext>
            </a:extLst>
          </p:cNvPr>
          <p:cNvSpPr txBox="1"/>
          <p:nvPr/>
        </p:nvSpPr>
        <p:spPr>
          <a:xfrm>
            <a:off x="3986973" y="4332050"/>
            <a:ext cx="17379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 eaLnBrk="0" hangingPunct="0">
              <a:spcBef>
                <a:spcPct val="50000"/>
              </a:spcBef>
            </a:pPr>
            <a:r>
              <a:rPr lang="en-US" sz="1200" b="1" dirty="0">
                <a:solidFill>
                  <a:prstClr val="white"/>
                </a:solidFill>
                <a:latin typeface="Arial" charset="0"/>
                <a:ea typeface="ＭＳ Ｐゴシック" pitchFamily="-110" charset="-128"/>
              </a:rPr>
              <a:t>Utility measurements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B98319F-9D53-CF90-8CAB-2199D9E054B8}"/>
              </a:ext>
            </a:extLst>
          </p:cNvPr>
          <p:cNvSpPr txBox="1"/>
          <p:nvPr/>
        </p:nvSpPr>
        <p:spPr>
          <a:xfrm>
            <a:off x="5667022" y="4332820"/>
            <a:ext cx="15532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 eaLnBrk="0" hangingPunct="0">
              <a:spcBef>
                <a:spcPct val="50000"/>
              </a:spcBef>
            </a:pPr>
            <a:r>
              <a:rPr lang="en-US" sz="1200" b="1" dirty="0">
                <a:solidFill>
                  <a:srgbClr val="262626"/>
                </a:solidFill>
                <a:latin typeface="Arial" charset="0"/>
                <a:ea typeface="ＭＳ Ｐゴシック" pitchFamily="-110" charset="-128"/>
              </a:rPr>
              <a:t>Weather Forecast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2D41CE-870C-7C64-E2AF-CC3BA19AD423}"/>
              </a:ext>
            </a:extLst>
          </p:cNvPr>
          <p:cNvSpPr txBox="1"/>
          <p:nvPr/>
        </p:nvSpPr>
        <p:spPr>
          <a:xfrm>
            <a:off x="3475667" y="6266322"/>
            <a:ext cx="11800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200" b="1" dirty="0">
                <a:solidFill>
                  <a:prstClr val="black"/>
                </a:solidFill>
                <a:latin typeface="Calibri"/>
              </a:rPr>
              <a:t>Network Assets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194B01E-1FB5-317A-D0CF-E515895B790C}"/>
              </a:ext>
            </a:extLst>
          </p:cNvPr>
          <p:cNvCxnSpPr>
            <a:cxnSpLocks/>
          </p:cNvCxnSpPr>
          <p:nvPr/>
        </p:nvCxnSpPr>
        <p:spPr>
          <a:xfrm>
            <a:off x="3182275" y="1607018"/>
            <a:ext cx="47732" cy="51503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06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BA6613-6E3F-0919-EC39-CABE9D5CD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03054-27DA-DF6A-0984-942A02C28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Approach</a:t>
            </a:r>
            <a:r>
              <a:rPr lang="en-US" sz="3200" dirty="0"/>
              <a:t>: Model the</a:t>
            </a:r>
            <a:r>
              <a:rPr lang="en-US" dirty="0"/>
              <a:t> </a:t>
            </a:r>
            <a:r>
              <a:rPr lang="en-US" sz="3200" dirty="0"/>
              <a:t>state of risk (</a:t>
            </a:r>
            <a:r>
              <a:rPr lang="en-US" sz="3200" dirty="0" err="1"/>
              <a:t>SoR</a:t>
            </a:r>
            <a:r>
              <a:rPr lang="en-US" sz="3200" dirty="0"/>
              <a:t>)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981E7-70BD-495B-C89F-8948F3B3C0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1" i="1" dirty="0"/>
              <a:t>Economic Impact</a:t>
            </a:r>
            <a:r>
              <a:rPr lang="en-US" sz="2800" dirty="0"/>
              <a:t>: Outage consequences </a:t>
            </a:r>
          </a:p>
          <a:p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9A9B1ADF-16A8-5CC8-AAE4-D05B01C7B534}"/>
              </a:ext>
            </a:extLst>
          </p:cNvPr>
          <p:cNvSpPr txBox="1">
            <a:spLocks/>
          </p:cNvSpPr>
          <p:nvPr/>
        </p:nvSpPr>
        <p:spPr>
          <a:xfrm>
            <a:off x="677490" y="1852613"/>
            <a:ext cx="8321708" cy="40991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Loss of essential electricity delivery services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Consumer inconvenience, safety and casualties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Equipment damages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Electricity market price misbehavior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Societal distrust in the service provider  </a:t>
            </a:r>
          </a:p>
        </p:txBody>
      </p:sp>
    </p:spTree>
    <p:extLst>
      <p:ext uri="{BB962C8B-B14F-4D97-AF65-F5344CB8AC3E}">
        <p14:creationId xmlns:p14="http://schemas.microsoft.com/office/powerpoint/2010/main" val="672561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DC01-5487-92B8-30EB-FE7BC49EE4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20269-E976-49E9-45BC-5A2CF892E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Action</a:t>
            </a:r>
            <a:r>
              <a:rPr lang="en-US" sz="3200" dirty="0"/>
              <a:t>: Manage and </a:t>
            </a:r>
            <a:r>
              <a:rPr lang="en-US" dirty="0"/>
              <a:t>m</a:t>
            </a:r>
            <a:r>
              <a:rPr lang="en-US" sz="3200" dirty="0"/>
              <a:t>itigate the </a:t>
            </a:r>
            <a:r>
              <a:rPr lang="en-US" sz="3200" dirty="0" err="1"/>
              <a:t>SoR</a:t>
            </a:r>
            <a:endParaRPr lang="en-US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521B552-FAB2-C47B-6F3F-EC0263547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97" y="1669445"/>
            <a:ext cx="5423097" cy="16459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AD0368-A79F-076C-0B7A-3008272D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497" y="3873729"/>
            <a:ext cx="5482765" cy="1645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82BA879-CB31-50D2-6C2C-705C3638A54F}"/>
              </a:ext>
            </a:extLst>
          </p:cNvPr>
          <p:cNvSpPr txBox="1"/>
          <p:nvPr/>
        </p:nvSpPr>
        <p:spPr>
          <a:xfrm>
            <a:off x="6495515" y="1465144"/>
            <a:ext cx="527369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may affect: a) utility and b) consumer</a:t>
            </a: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utility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management will depend on utility’s mitigation options</a:t>
            </a: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consumer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management will depend on consumer’s mitigation options</a:t>
            </a:r>
          </a:p>
          <a:p>
            <a:pPr marL="285744" indent="-285744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mitigation measures are determined through optimization where the objective is different in utility and customer cases  </a:t>
            </a:r>
          </a:p>
        </p:txBody>
      </p:sp>
    </p:spTree>
    <p:extLst>
      <p:ext uri="{BB962C8B-B14F-4D97-AF65-F5344CB8AC3E}">
        <p14:creationId xmlns:p14="http://schemas.microsoft.com/office/powerpoint/2010/main" val="3690345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1F421-6743-8BD6-8FE8-1C7097C04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764EC-7F3E-181E-55C8-8DF05C2E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Action: </a:t>
            </a:r>
            <a:r>
              <a:rPr lang="en-US" sz="3200" i="1" dirty="0"/>
              <a:t>Manage and </a:t>
            </a:r>
            <a:r>
              <a:rPr lang="en-US" i="1" dirty="0"/>
              <a:t>m</a:t>
            </a:r>
            <a:r>
              <a:rPr lang="en-US" sz="3200" i="1" dirty="0"/>
              <a:t>itigate the </a:t>
            </a:r>
            <a:r>
              <a:rPr lang="en-US" sz="3200" i="1" dirty="0" err="1"/>
              <a:t>SoR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8CD64-77DE-A92D-8A1D-B2762746D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Risk management granularity</a:t>
            </a:r>
          </a:p>
          <a:p>
            <a:endParaRPr lang="en-US" sz="28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26C45F-E72D-CEEF-A03B-7E71C0538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" y="1852613"/>
            <a:ext cx="950779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916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930EB-C332-F016-50F3-A767FFFE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BC901-500F-87EF-5AF8-CDE8CEAA7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Metrics: </a:t>
            </a:r>
            <a:r>
              <a:rPr lang="en-US" sz="3200" i="1" dirty="0"/>
              <a:t>Differentiate the </a:t>
            </a:r>
            <a:r>
              <a:rPr lang="en-US" sz="3200" i="1" dirty="0" err="1"/>
              <a:t>SoR</a:t>
            </a:r>
            <a:r>
              <a:rPr lang="en-US" sz="3200" i="1" dirty="0"/>
              <a:t> vs resilience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B2EC3A-A428-9450-3A93-FC2897D71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8" y="1212169"/>
            <a:ext cx="4962575" cy="322506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87894A-224C-1E8D-F230-8761126C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001" y="1624055"/>
            <a:ext cx="5200964" cy="2560320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57B92FC-F53F-59FD-1C28-7578EDB603A3}"/>
              </a:ext>
            </a:extLst>
          </p:cNvPr>
          <p:cNvSpPr txBox="1">
            <a:spLocks/>
          </p:cNvSpPr>
          <p:nvPr/>
        </p:nvSpPr>
        <p:spPr>
          <a:xfrm>
            <a:off x="545497" y="4822057"/>
            <a:ext cx="10634039" cy="1387913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Develop 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models for all grid components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Develop metrics that captures 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prediction properties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Implement new resilience concept based on 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management  </a:t>
            </a:r>
          </a:p>
        </p:txBody>
      </p:sp>
    </p:spTree>
    <p:extLst>
      <p:ext uri="{BB962C8B-B14F-4D97-AF65-F5344CB8AC3E}">
        <p14:creationId xmlns:p14="http://schemas.microsoft.com/office/powerpoint/2010/main" val="2863387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113BB-DF22-A003-5C7D-E1BD31E31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A4F4-B331-B2C1-CE04-0EF338568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17" y="245710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Metrics: </a:t>
            </a:r>
            <a:r>
              <a:rPr lang="en-US" sz="3200" i="1" dirty="0"/>
              <a:t>Differentiate the </a:t>
            </a:r>
            <a:r>
              <a:rPr lang="en-US" sz="3200" i="1" dirty="0" err="1"/>
              <a:t>SoR</a:t>
            </a:r>
            <a:r>
              <a:rPr lang="en-US" sz="3200" i="1" dirty="0"/>
              <a:t> vs Resilience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11A080E-7004-B29D-6BD9-CB65A8E6B6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27" y="1002870"/>
            <a:ext cx="8951912" cy="687388"/>
          </a:xfrm>
        </p:spPr>
        <p:txBody>
          <a:bodyPr>
            <a:normAutofit/>
          </a:bodyPr>
          <a:lstStyle/>
          <a:p>
            <a:r>
              <a:rPr lang="en-US" sz="2800" b="1" dirty="0"/>
              <a:t>Performance metrics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ACCCC3D-ACBE-BF32-60E2-FAAC85AD6E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412238"/>
              </p:ext>
            </p:extLst>
          </p:nvPr>
        </p:nvGraphicFramePr>
        <p:xfrm>
          <a:off x="943812" y="1520390"/>
          <a:ext cx="5769809" cy="49763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6318">
                  <a:extLst>
                    <a:ext uri="{9D8B030D-6E8A-4147-A177-3AD203B41FA5}">
                      <a16:colId xmlns:a16="http://schemas.microsoft.com/office/drawing/2014/main" val="3543628715"/>
                    </a:ext>
                  </a:extLst>
                </a:gridCol>
                <a:gridCol w="4133491">
                  <a:extLst>
                    <a:ext uri="{9D8B030D-6E8A-4147-A177-3AD203B41FA5}">
                      <a16:colId xmlns:a16="http://schemas.microsoft.com/office/drawing/2014/main" val="3063661651"/>
                    </a:ext>
                  </a:extLst>
                </a:gridCol>
              </a:tblGrid>
              <a:tr h="24357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Metric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500" u="none" strike="noStrike" dirty="0">
                          <a:effectLst/>
                        </a:rPr>
                        <a:t>Explanation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3088908073"/>
                  </a:ext>
                </a:extLst>
              </a:tr>
              <a:tr h="4377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Accuracy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ratio of correctly predicted instances to the total instances. Measures overall effectiveness.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3338909155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Precision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ratio of correctly predicted positive observations to the total predicted positives. Measures the accuracy of positive predictions.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274970029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Recall (Sensitivity)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ratio of correctly predicted positive observations to all observations in actual class. Measures the ability to identify all positive instances.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4256347764"/>
                  </a:ext>
                </a:extLst>
              </a:tr>
              <a:tr h="43773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F1 Score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The weighted average of Precision and Recall. Accounts for both false positives and false negatives.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378851735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ROC-AUC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area under the Receiver Operating Characteristic curve. Measures the ability to distinguish between classes.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3865673632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Confusion Matrix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 table showing true positives, false positives, true negatives, and false negatives. Provides a comprehensive overview of the prediction performance.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643358782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>
                          <a:effectLst/>
                        </a:rPr>
                        <a:t>Specificity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The ratio of correctly predicted negative observations to all observations in actual class. Measures the ability to identify negative instances.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3911756524"/>
                  </a:ext>
                </a:extLst>
              </a:tr>
              <a:tr h="6318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Matthews Correlation Coefficient (MCC)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>
                          <a:effectLst/>
                        </a:rPr>
                        <a:t>A correlation coefficient between the observed and predicted binary classifications. Measures the quality of binary classifications.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797" marR="2797" marT="2797" marB="0" anchor="ctr"/>
                </a:tc>
                <a:extLst>
                  <a:ext uri="{0D108BD9-81ED-4DB2-BD59-A6C34878D82A}">
                    <a16:rowId xmlns:a16="http://schemas.microsoft.com/office/drawing/2014/main" val="219582597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36BE392-8E28-54D9-BCAF-3DF8AE2FC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251" y="1690258"/>
            <a:ext cx="4972776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20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21DBF6-7B3F-FE0C-E34F-5E2548078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FD6A4-31B2-7825-692B-F3E676E26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17" y="245710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Metrics: </a:t>
            </a:r>
            <a:r>
              <a:rPr lang="en-US" sz="3200" i="1" dirty="0"/>
              <a:t>Differentiate the </a:t>
            </a:r>
            <a:r>
              <a:rPr lang="en-US" sz="3200" i="1" dirty="0" err="1"/>
              <a:t>SoR</a:t>
            </a:r>
            <a:r>
              <a:rPr lang="en-US" sz="3200" i="1" dirty="0"/>
              <a:t> vs Resilience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68C880C-BE4E-152B-64EC-262FBAC578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27" y="1002870"/>
            <a:ext cx="8951912" cy="687388"/>
          </a:xfrm>
        </p:spPr>
        <p:txBody>
          <a:bodyPr>
            <a:normAutofit/>
          </a:bodyPr>
          <a:lstStyle/>
          <a:p>
            <a:r>
              <a:rPr lang="en-US" sz="2800" b="1" dirty="0"/>
              <a:t>Two-step approach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F711B42-B47D-1EAB-ABC8-75C9310B03DA}"/>
              </a:ext>
            </a:extLst>
          </p:cNvPr>
          <p:cNvSpPr txBox="1">
            <a:spLocks/>
          </p:cNvSpPr>
          <p:nvPr/>
        </p:nvSpPr>
        <p:spPr>
          <a:xfrm>
            <a:off x="578973" y="1620898"/>
            <a:ext cx="10039865" cy="499139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 the data analytics (metrics) to assess the </a:t>
            </a:r>
            <a:r>
              <a:rPr lang="en-US" dirty="0" err="1"/>
              <a:t>SoR</a:t>
            </a:r>
            <a:endParaRPr lang="en-US" dirty="0"/>
          </a:p>
          <a:p>
            <a:r>
              <a:rPr lang="en-US" dirty="0"/>
              <a:t>Use an optimization approach for selecting the mitigation measures to reduce the risk impact</a:t>
            </a:r>
          </a:p>
          <a:p>
            <a:pPr marL="0" indent="0">
              <a:buFont typeface="Arial"/>
              <a:buNone/>
            </a:pPr>
            <a:r>
              <a:rPr lang="en-US" b="1" i="1" dirty="0"/>
              <a:t>Open questions</a:t>
            </a:r>
          </a:p>
          <a:p>
            <a:r>
              <a:rPr lang="en-US" dirty="0"/>
              <a:t>How to interpret the risk assessment results</a:t>
            </a:r>
          </a:p>
          <a:p>
            <a:r>
              <a:rPr lang="en-US" dirty="0"/>
              <a:t>What objective function and constraints to use for the optimization</a:t>
            </a:r>
          </a:p>
          <a:p>
            <a:pPr marL="0" indent="0">
              <a:buFont typeface="Arial"/>
              <a:buNone/>
            </a:pPr>
            <a:r>
              <a:rPr lang="en-US" b="1" i="1" dirty="0"/>
              <a:t>Requirement</a:t>
            </a:r>
          </a:p>
          <a:p>
            <a:r>
              <a:rPr lang="en-US" dirty="0"/>
              <a:t>The end-users (utility and consumer) to specify the risk tolerance level</a:t>
            </a:r>
          </a:p>
          <a:p>
            <a:r>
              <a:rPr lang="en-US" dirty="0"/>
              <a:t>The end-users to select mitigation measures to reduce the risk impact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57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90AE7-0DA1-303D-B389-66A4782DA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8EE5D-2844-704A-6FF5-363245381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17" y="305038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Examples: </a:t>
            </a:r>
            <a:r>
              <a:rPr lang="en-US" sz="3200" i="1" dirty="0"/>
              <a:t>T&amp;D and grid at the edge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F20C0D6-340B-04FD-6B72-CE9509F32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3217" y="1002870"/>
            <a:ext cx="9231862" cy="687388"/>
          </a:xfrm>
        </p:spPr>
        <p:txBody>
          <a:bodyPr>
            <a:normAutofit fontScale="92500"/>
          </a:bodyPr>
          <a:lstStyle/>
          <a:p>
            <a:r>
              <a:rPr lang="en-US" sz="3000" b="1" dirty="0"/>
              <a:t>Vegetation-caused distribution </a:t>
            </a:r>
            <a:r>
              <a:rPr lang="en-US" sz="3000" dirty="0"/>
              <a:t>o</a:t>
            </a:r>
            <a:r>
              <a:rPr lang="en-US" sz="3000" b="1" dirty="0"/>
              <a:t>utage management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66A22C-ABC8-4DD4-5B19-3DD22F211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03" y="1915640"/>
            <a:ext cx="2059940" cy="1938020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2DB250-9BFA-27F6-40CF-E5EEA398A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743" y="1915640"/>
            <a:ext cx="1934632" cy="1934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7933C6-A63E-6B9B-9799-EAB5DCE477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292" y="3850272"/>
            <a:ext cx="2023533" cy="1608667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F457C-80BE-1F9C-3BB9-FE862B94C5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050" y="3850272"/>
            <a:ext cx="1959017" cy="1593227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35EEB9C-8D7D-B307-81E5-8666AF3379AC}"/>
              </a:ext>
            </a:extLst>
          </p:cNvPr>
          <p:cNvSpPr txBox="1">
            <a:spLocks/>
          </p:cNvSpPr>
          <p:nvPr/>
        </p:nvSpPr>
        <p:spPr>
          <a:xfrm>
            <a:off x="719833" y="1618213"/>
            <a:ext cx="6131600" cy="49347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An example of creating spatiotemporal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maps is shown </a:t>
            </a:r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clockwise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on the graphs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example is vegetation management, which depends on weather and trees/soil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hazard map takes either current weather of weather predictions from NDFD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vulnerability map uses outage historical data reflecting outage causes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represented in a GIS overlaying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prediction on the electric grid map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Mitigation measures show reduction in the risk due to an optimization of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resources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7AAC6E-2405-7D2C-63BC-3A6CF6FEA274}"/>
              </a:ext>
            </a:extLst>
          </p:cNvPr>
          <p:cNvSpPr txBox="1"/>
          <p:nvPr/>
        </p:nvSpPr>
        <p:spPr>
          <a:xfrm>
            <a:off x="6851433" y="5602146"/>
            <a:ext cx="2773646" cy="9133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en-US" sz="1067" dirty="0">
                <a:solidFill>
                  <a:prstClr val="black"/>
                </a:solidFill>
                <a:latin typeface="Calibri"/>
              </a:rPr>
              <a:t>Dokic T., Kezunovic M.: “</a:t>
            </a:r>
            <a:r>
              <a:rPr lang="en-US" sz="1067" b="1" i="1" dirty="0">
                <a:solidFill>
                  <a:prstClr val="black"/>
                </a:solidFill>
                <a:latin typeface="Calibri"/>
              </a:rPr>
              <a:t>Predictive risk management for dynamic tree trimming scheduling for distribution networks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,” IEEE Trans. on Smart Grid, 2018, 10, (5), pp. 4776-4785 </a:t>
            </a:r>
          </a:p>
        </p:txBody>
      </p:sp>
    </p:spTree>
    <p:extLst>
      <p:ext uri="{BB962C8B-B14F-4D97-AF65-F5344CB8AC3E}">
        <p14:creationId xmlns:p14="http://schemas.microsoft.com/office/powerpoint/2010/main" val="3127678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D2C10-0C5C-B1D5-BB8D-52F33D91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0D2E4-6303-FA40-843D-F2B1E630F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17" y="233174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Examples: </a:t>
            </a:r>
            <a:r>
              <a:rPr lang="en-US" sz="3200" i="1" dirty="0"/>
              <a:t>T&amp;D and grid at the edge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6B842AF-0C40-D759-9465-43AF7EE2E1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972" y="945890"/>
            <a:ext cx="8951912" cy="687388"/>
          </a:xfrm>
        </p:spPr>
        <p:txBody>
          <a:bodyPr>
            <a:normAutofit/>
          </a:bodyPr>
          <a:lstStyle/>
          <a:p>
            <a:r>
              <a:rPr lang="en-US" sz="2800" b="1" dirty="0"/>
              <a:t>Weather-caused transmission </a:t>
            </a:r>
            <a:r>
              <a:rPr lang="en-US" sz="2800" dirty="0"/>
              <a:t>o</a:t>
            </a:r>
            <a:r>
              <a:rPr lang="en-US" sz="2800" b="1" dirty="0"/>
              <a:t>utage management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158F5A-EF6C-7779-B190-CB1ABFB828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094" y="1461968"/>
            <a:ext cx="2521305" cy="134112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C4F13F-7EE0-CD32-4152-858C5B749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398" y="1432202"/>
            <a:ext cx="2487875" cy="1341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20141A-6D92-1610-9AB3-C04E75A50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093" y="2773322"/>
            <a:ext cx="2487875" cy="1341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EFDBDD-643F-BDE5-715E-9E3204C58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1398" y="2758440"/>
            <a:ext cx="2487875" cy="1341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FEF4DD-521A-AD36-CC0D-32392DBA58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620" y="4129326"/>
            <a:ext cx="3752696" cy="1645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0BEF40-C3BC-092E-1E67-993BCF813D61}"/>
              </a:ext>
            </a:extLst>
          </p:cNvPr>
          <p:cNvSpPr txBox="1"/>
          <p:nvPr/>
        </p:nvSpPr>
        <p:spPr>
          <a:xfrm>
            <a:off x="831555" y="1591026"/>
            <a:ext cx="568669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weather has been taken from the government weather databases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This utility had 20-year publicly available record of historical outages with causes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results indicate good coincidence of the actual faults vs what was predicted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prediction may be used for different purposes: operations and operations planning during forced outages, scheduled outage management due to maintenance planning, and asset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7CBA8C-10AA-AB58-BFAB-DD253B781E01}"/>
              </a:ext>
            </a:extLst>
          </p:cNvPr>
          <p:cNvSpPr txBox="1"/>
          <p:nvPr/>
        </p:nvSpPr>
        <p:spPr>
          <a:xfrm>
            <a:off x="352813" y="6056883"/>
            <a:ext cx="9489020" cy="4207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en-US" sz="1067" dirty="0">
                <a:solidFill>
                  <a:prstClr val="black"/>
                </a:solidFill>
                <a:latin typeface="Calibri"/>
              </a:rPr>
              <a:t>Kezunovic M., Dokic T., Obradovic Z., Pavlovski M., Said R., “</a:t>
            </a:r>
            <a:r>
              <a:rPr lang="en-US" sz="1067" b="1" dirty="0">
                <a:solidFill>
                  <a:prstClr val="black"/>
                </a:solidFill>
                <a:latin typeface="Calibri"/>
              </a:rPr>
              <a:t>Big data analytics for predictive lightning outage management using spatially aware logistic regression model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”, CIGRE General Session, Aug. 2020, Paris, France. </a:t>
            </a:r>
          </a:p>
        </p:txBody>
      </p:sp>
    </p:spTree>
    <p:extLst>
      <p:ext uri="{BB962C8B-B14F-4D97-AF65-F5344CB8AC3E}">
        <p14:creationId xmlns:p14="http://schemas.microsoft.com/office/powerpoint/2010/main" val="3307801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E031E77-4E21-4333-BAED-E7721384F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43" y="2399068"/>
            <a:ext cx="8951422" cy="697832"/>
          </a:xfrm>
        </p:spPr>
        <p:txBody>
          <a:bodyPr/>
          <a:lstStyle/>
          <a:p>
            <a:r>
              <a:rPr lang="fr-FR" dirty="0"/>
              <a:t>Table of contents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9D3E4B0-6D13-7CD8-BBE1-3A385A75C452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341313" y="3151187"/>
            <a:ext cx="8951912" cy="3352851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Goal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: Reduce CO2 through massive electrification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Objective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: Identify, manage and reduce impact of the forced outage 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Approach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: Model the state of risk (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)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Action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: Manage and mitigate the </a:t>
            </a:r>
            <a:r>
              <a:rPr lang="en-US" sz="2667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endParaRPr lang="en-US" sz="2667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Metrics: 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Differentiate</a:t>
            </a:r>
            <a:r>
              <a:rPr lang="en-US" sz="2667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the </a:t>
            </a:r>
            <a:r>
              <a:rPr lang="en-US" sz="2667" i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SoR</a:t>
            </a:r>
            <a:r>
              <a:rPr lang="en-US" sz="2667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 vs r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esilience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Examples:  </a:t>
            </a: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T&amp;D and grid at the edge</a:t>
            </a:r>
          </a:p>
        </p:txBody>
      </p:sp>
    </p:spTree>
    <p:extLst>
      <p:ext uri="{BB962C8B-B14F-4D97-AF65-F5344CB8AC3E}">
        <p14:creationId xmlns:p14="http://schemas.microsoft.com/office/powerpoint/2010/main" val="2487267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F48E7-00FE-67B5-9CC4-54C672D3D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442DE-CE61-58ED-C988-5B5DBB813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726" y="294594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Examples: </a:t>
            </a:r>
            <a:r>
              <a:rPr lang="en-US" sz="3200" i="1" dirty="0"/>
              <a:t>T&amp;D and grid at the edge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C5AF070-9E1D-5869-942E-E229EB5E86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26" y="1002870"/>
            <a:ext cx="9758037" cy="687388"/>
          </a:xfrm>
        </p:spPr>
        <p:txBody>
          <a:bodyPr>
            <a:noAutofit/>
          </a:bodyPr>
          <a:lstStyle/>
          <a:p>
            <a:r>
              <a:rPr lang="en-US" sz="2800" b="1" dirty="0"/>
              <a:t>Environment-caused distribution transformer outage management</a:t>
            </a:r>
          </a:p>
          <a:p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FCFE61-95AD-9857-DD46-8CA4C2C61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507" y="1700702"/>
            <a:ext cx="4332600" cy="16663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03694C-A0D6-2082-D4BA-7EE1638DC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507" y="3630117"/>
            <a:ext cx="4503303" cy="18614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3D9DD2-5314-3F2D-30AD-488E37164749}"/>
              </a:ext>
            </a:extLst>
          </p:cNvPr>
          <p:cNvSpPr txBox="1"/>
          <p:nvPr/>
        </p:nvSpPr>
        <p:spPr>
          <a:xfrm>
            <a:off x="768912" y="2017581"/>
            <a:ext cx="58260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Korea Electric Power Company has a plan to increase monitoring of DTs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alternative we considered was to predict DT outage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based on temperature and environmental data only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50B7A4C-E690-BC11-BCF7-099FB983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873" y="3956573"/>
            <a:ext cx="4243184" cy="2487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8F92ED-4A90-E7C9-E291-0DC12F113D78}"/>
              </a:ext>
            </a:extLst>
          </p:cNvPr>
          <p:cNvSpPr txBox="1"/>
          <p:nvPr/>
        </p:nvSpPr>
        <p:spPr>
          <a:xfrm>
            <a:off x="5719011" y="5754621"/>
            <a:ext cx="4332601" cy="74917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en-US" sz="1067" dirty="0">
                <a:solidFill>
                  <a:prstClr val="black"/>
                </a:solidFill>
                <a:latin typeface="Calibri"/>
              </a:rPr>
              <a:t>Hui Ko, E., Dokic T., Kezunovic, M., “</a:t>
            </a:r>
            <a:r>
              <a:rPr lang="en-US" sz="1067" b="1" i="1" dirty="0">
                <a:solidFill>
                  <a:prstClr val="black"/>
                </a:solidFill>
                <a:latin typeface="Calibri"/>
              </a:rPr>
              <a:t>Prediction model for the distribution transformer failure using correlation of weather data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,” in </a:t>
            </a:r>
            <a:r>
              <a:rPr lang="en-US" sz="1067" dirty="0" err="1">
                <a:solidFill>
                  <a:prstClr val="black"/>
                </a:solidFill>
                <a:latin typeface="Calibri"/>
              </a:rPr>
              <a:t>Trkulja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 B., </a:t>
            </a:r>
            <a:r>
              <a:rPr lang="en-US" sz="1067" dirty="0" err="1">
                <a:solidFill>
                  <a:prstClr val="black"/>
                </a:solidFill>
                <a:latin typeface="Calibri"/>
              </a:rPr>
              <a:t>Štih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 Ž., </a:t>
            </a:r>
            <a:r>
              <a:rPr lang="en-US" sz="1067" dirty="0" err="1">
                <a:solidFill>
                  <a:prstClr val="black"/>
                </a:solidFill>
                <a:latin typeface="Calibri"/>
              </a:rPr>
              <a:t>Janić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 Ž. (Eds.), 5th Inter. Colloquium on Transformer Research and Asset Management, (Springer, ISBN 978-981-15-5600-5, 2020). </a:t>
            </a:r>
          </a:p>
        </p:txBody>
      </p:sp>
    </p:spTree>
    <p:extLst>
      <p:ext uri="{BB962C8B-B14F-4D97-AF65-F5344CB8AC3E}">
        <p14:creationId xmlns:p14="http://schemas.microsoft.com/office/powerpoint/2010/main" val="2525113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B9C9E-7620-129E-35E9-8274E261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2CCB1-428D-C5C8-524B-BADC4533A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17" y="305038"/>
            <a:ext cx="8951422" cy="697832"/>
          </a:xfrm>
        </p:spPr>
        <p:txBody>
          <a:bodyPr>
            <a:normAutofit/>
          </a:bodyPr>
          <a:lstStyle/>
          <a:p>
            <a:r>
              <a:rPr lang="en-US" sz="3200" b="1" i="1" dirty="0"/>
              <a:t>Examples: </a:t>
            </a:r>
            <a:r>
              <a:rPr lang="en-US" sz="3200" i="1" dirty="0"/>
              <a:t>T&amp;D and grid at the edge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29B7320-5343-4CD8-6130-3E0D9B2547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2727" y="1002870"/>
            <a:ext cx="8951912" cy="687388"/>
          </a:xfrm>
        </p:spPr>
        <p:txBody>
          <a:bodyPr>
            <a:normAutofit/>
          </a:bodyPr>
          <a:lstStyle/>
          <a:p>
            <a:r>
              <a:rPr lang="en-US" sz="2800" b="1" dirty="0"/>
              <a:t>Grid outage-caused flexible </a:t>
            </a:r>
            <a:r>
              <a:rPr lang="en-US" sz="2800" dirty="0"/>
              <a:t>l</a:t>
            </a:r>
            <a:r>
              <a:rPr lang="en-US" sz="2800" b="1" dirty="0"/>
              <a:t>oad</a:t>
            </a:r>
            <a:r>
              <a:rPr lang="en-US" sz="2800" dirty="0"/>
              <a:t> management</a:t>
            </a:r>
            <a:endParaRPr lang="en-US" sz="2800" b="1" dirty="0"/>
          </a:p>
          <a:p>
            <a:endParaRPr lang="en-US" dirty="0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B0A9A1BB-0CB6-53A2-C1A4-A1E00955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5392" y="1314307"/>
            <a:ext cx="3576319" cy="1950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75608-B1E7-5506-1194-C01934D1E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392" y="3297284"/>
            <a:ext cx="3615241" cy="2438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E37D6C7-8625-5A0D-AFE5-BB7D959DB49D}"/>
              </a:ext>
            </a:extLst>
          </p:cNvPr>
          <p:cNvSpPr txBox="1"/>
          <p:nvPr/>
        </p:nvSpPr>
        <p:spPr>
          <a:xfrm>
            <a:off x="581730" y="1690258"/>
            <a:ext cx="65046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aggregators make estimates of the available energy resources to be offered as ancillary services in the WH market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ancillary services typically coincide with weather impacts threatening the entire electric grid in a region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grid outage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prediction helps the owners of the flexible load to plan its energy resources in the case they  experience outage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correction of the customer owned flexible energy resources available for aggregation is needed to reduce the risk of the aggregator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BE7799-AA16-F690-9B05-0BE4A752FB35}"/>
              </a:ext>
            </a:extLst>
          </p:cNvPr>
          <p:cNvSpPr txBox="1"/>
          <p:nvPr/>
        </p:nvSpPr>
        <p:spPr>
          <a:xfrm>
            <a:off x="581730" y="6130463"/>
            <a:ext cx="9340312" cy="42075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en-US" sz="1067" dirty="0">
                <a:solidFill>
                  <a:prstClr val="black"/>
                </a:solidFill>
                <a:latin typeface="Calibri"/>
              </a:rPr>
              <a:t>Khoshjahan M., Baembitov R., Kezunovic, M.: “</a:t>
            </a:r>
            <a:r>
              <a:rPr lang="en-US" sz="1067" b="1" i="1" dirty="0">
                <a:solidFill>
                  <a:prstClr val="black"/>
                </a:solidFill>
                <a:latin typeface="Calibri"/>
              </a:rPr>
              <a:t>Informed prosumer aggregator bidding strategy via incorporating distribution grid outage risk predictions</a:t>
            </a:r>
            <a:r>
              <a:rPr lang="en-US" sz="1067" dirty="0">
                <a:solidFill>
                  <a:prstClr val="black"/>
                </a:solidFill>
                <a:latin typeface="Calibri"/>
              </a:rPr>
              <a:t>,” IEEE Access, 2023, vol. 11, pp. 28585-28595</a:t>
            </a:r>
          </a:p>
        </p:txBody>
      </p:sp>
    </p:spTree>
    <p:extLst>
      <p:ext uri="{BB962C8B-B14F-4D97-AF65-F5344CB8AC3E}">
        <p14:creationId xmlns:p14="http://schemas.microsoft.com/office/powerpoint/2010/main" val="1428507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75059-9D2E-013A-1EBC-46390B83B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CE693-594D-5AC2-E18D-9C053C672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8" y="241537"/>
            <a:ext cx="8951422" cy="697832"/>
          </a:xfrm>
        </p:spPr>
        <p:txBody>
          <a:bodyPr/>
          <a:lstStyle/>
          <a:p>
            <a:r>
              <a:rPr lang="en-US" b="1" i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65A6C-2326-2393-7603-12A0FF2B0A6F}"/>
              </a:ext>
            </a:extLst>
          </p:cNvPr>
          <p:cNvSpPr txBox="1">
            <a:spLocks/>
          </p:cNvSpPr>
          <p:nvPr/>
        </p:nvSpPr>
        <p:spPr>
          <a:xfrm>
            <a:off x="583476" y="975360"/>
            <a:ext cx="11185738" cy="5263208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b="1" i="1">
                <a:latin typeface="Calibri" panose="020F0502020204030204" pitchFamily="34" charset="0"/>
                <a:cs typeface="Calibri" panose="020F0502020204030204" pitchFamily="34" charset="0"/>
              </a:rPr>
              <a:t>Be aware</a:t>
            </a:r>
            <a:r>
              <a:rPr lang="en-US" sz="240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SoR may be defined in many ways, so CONSISTENCY is needed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SoR prediction is not enough; management and mitigation are CRITICAL 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use of ML/AI requires EXTENSIVE historical data, so be ready to deal with it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adoption requires new MINDSET, so WORKFORCE TRAINING is needed</a:t>
            </a:r>
          </a:p>
          <a:p>
            <a:pPr marL="0" indent="0">
              <a:buFont typeface="Arial"/>
              <a:buNone/>
            </a:pPr>
            <a:r>
              <a:rPr lang="en-US" sz="2400" b="1" i="1">
                <a:latin typeface="Calibri" panose="020F0502020204030204" pitchFamily="34" charset="0"/>
                <a:cs typeface="Calibri" panose="020F0502020204030204" pitchFamily="34" charset="0"/>
              </a:rPr>
              <a:t>Be cautious</a:t>
            </a:r>
            <a:r>
              <a:rPr lang="en-US" sz="2400"/>
              <a:t>: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ML/AI solutions are costly, so the RoI needs JUSTIFICATION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SoR approaches are not common, so finding a CORPORATE champion is a must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This is all about data, so data quality and trustworthiness are IMPORTANT</a:t>
            </a:r>
          </a:p>
          <a:p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The legislative, regulatory and societal aspect are PARAMOUNT to the implementation </a:t>
            </a:r>
          </a:p>
          <a:p>
            <a:pPr marL="0" indent="0">
              <a:buFont typeface="Arial"/>
              <a:buNone/>
            </a:pPr>
            <a:endParaRPr lang="en-US" sz="2400"/>
          </a:p>
          <a:p>
            <a:pPr marL="0" indent="0">
              <a:buFont typeface="Arial"/>
              <a:buNone/>
            </a:pPr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5744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0C12B-67E4-DF51-1E0D-CEEF3B1A9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A609-F9CE-826C-15E1-5814E0A5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08" y="241537"/>
            <a:ext cx="8951422" cy="697832"/>
          </a:xfrm>
        </p:spPr>
        <p:txBody>
          <a:bodyPr/>
          <a:lstStyle/>
          <a:p>
            <a:r>
              <a:rPr lang="en-US" b="1" i="1" dirty="0"/>
              <a:t>Acknowledgements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4D8AF6-935F-FFF3-F7C5-7D030E8041CB}"/>
              </a:ext>
            </a:extLst>
          </p:cNvPr>
          <p:cNvSpPr txBox="1">
            <a:spLocks/>
          </p:cNvSpPr>
          <p:nvPr/>
        </p:nvSpPr>
        <p:spPr>
          <a:xfrm>
            <a:off x="548982" y="1176030"/>
            <a:ext cx="11094036" cy="499139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400" b="0" i="0" kern="1200">
                <a:solidFill>
                  <a:schemeClr val="tx1"/>
                </a:solidFill>
                <a:latin typeface="Franklin Gothic Book"/>
                <a:ea typeface="+mn-ea"/>
                <a:cs typeface="Franklin Gothic Book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Many researchers and funding parties have contributed to the results</a:t>
            </a:r>
          </a:p>
          <a:p>
            <a:r>
              <a:rPr lang="en-US" b="1" i="1" dirty="0"/>
              <a:t>Recent A&amp;M researchers</a:t>
            </a:r>
            <a:r>
              <a:rPr lang="en-US" dirty="0"/>
              <a:t>: </a:t>
            </a:r>
          </a:p>
          <a:p>
            <a:pPr marL="0" indent="0">
              <a:buFont typeface="Arial"/>
              <a:buNone/>
            </a:pPr>
            <a:r>
              <a:rPr lang="en-US" dirty="0"/>
              <a:t>      - Graduate students, R. Baembitov, A. Karmacharya, T. Mohamed</a:t>
            </a:r>
          </a:p>
          <a:p>
            <a:pPr marL="0" indent="0">
              <a:buFont typeface="Arial"/>
              <a:buNone/>
            </a:pPr>
            <a:r>
              <a:rPr lang="en-US" dirty="0"/>
              <a:t>      - Recently graduated, Dr. T. Djokic, Prof. P. Dehghanian, Dr. B. Zhang, Dr. M.</a:t>
            </a:r>
          </a:p>
          <a:p>
            <a:pPr marL="0" indent="0">
              <a:buFont typeface="Arial"/>
              <a:buNone/>
            </a:pPr>
            <a:r>
              <a:rPr lang="en-US" dirty="0"/>
              <a:t>        Khoshjahan, Dr. M. Soleimani  </a:t>
            </a:r>
          </a:p>
          <a:p>
            <a:r>
              <a:rPr lang="en-US" b="1" i="1" dirty="0"/>
              <a:t>Recent Temple researchers</a:t>
            </a:r>
            <a:r>
              <a:rPr lang="en-US" dirty="0"/>
              <a:t>:</a:t>
            </a:r>
          </a:p>
          <a:p>
            <a:pPr marL="0" indent="0">
              <a:buFont typeface="Arial"/>
              <a:buNone/>
            </a:pPr>
            <a:r>
              <a:rPr lang="en-US" dirty="0"/>
              <a:t>     - Prof. Z. Obradovic, Distinguished Professor; Director, Center for Data</a:t>
            </a:r>
          </a:p>
          <a:p>
            <a:pPr marL="0" indent="0">
              <a:buFont typeface="Arial"/>
              <a:buNone/>
            </a:pPr>
            <a:r>
              <a:rPr lang="en-US" dirty="0"/>
              <a:t>       Analytics and Biomedical Informatics, Temple University</a:t>
            </a:r>
          </a:p>
          <a:p>
            <a:pPr marL="0" indent="0">
              <a:buFont typeface="Arial"/>
              <a:buNone/>
            </a:pPr>
            <a:r>
              <a:rPr lang="en-US" dirty="0"/>
              <a:t>     - Graduate students, R. Aljurbua, C. Petridis, D. Saranovic, </a:t>
            </a:r>
          </a:p>
          <a:p>
            <a:pPr marL="0" indent="0">
              <a:buFont typeface="Arial"/>
              <a:buNone/>
            </a:pPr>
            <a:r>
              <a:rPr lang="en-US" dirty="0"/>
              <a:t>     - Recently graduated, Dr. M. Alqudah, Dr. M. Pavlovski, Dr. A. Abdel Hai</a:t>
            </a:r>
          </a:p>
          <a:p>
            <a:r>
              <a:rPr lang="en-US" b="1" i="1" dirty="0"/>
              <a:t>Recent funding parties</a:t>
            </a:r>
            <a:r>
              <a:rPr lang="en-US" dirty="0"/>
              <a:t>: NSF, DOE, CenterPoint Energy, CPS Energy, United Co-Operative, </a:t>
            </a:r>
            <a:r>
              <a:rPr lang="en-US" dirty="0" err="1"/>
              <a:t>PSerc</a:t>
            </a:r>
            <a:r>
              <a:rPr lang="en-US" dirty="0"/>
              <a:t>, SGC A&amp;M, INESC-TEC, Portugal.</a:t>
            </a:r>
          </a:p>
        </p:txBody>
      </p:sp>
    </p:spTree>
    <p:extLst>
      <p:ext uri="{BB962C8B-B14F-4D97-AF65-F5344CB8AC3E}">
        <p14:creationId xmlns:p14="http://schemas.microsoft.com/office/powerpoint/2010/main" val="1555267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07A290-0319-B0E1-61E2-F8DB9400C4A9}"/>
              </a:ext>
            </a:extLst>
          </p:cNvPr>
          <p:cNvSpPr txBox="1"/>
          <p:nvPr/>
        </p:nvSpPr>
        <p:spPr>
          <a:xfrm>
            <a:off x="330353" y="845610"/>
            <a:ext cx="9949274" cy="7643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dirty="0">
                <a:solidFill>
                  <a:prstClr val="black"/>
                </a:solidFill>
                <a:latin typeface="Calibri"/>
              </a:rPr>
              <a:t>C. Reiz, Clara Gouveia, R. J. Bessa, J. Peças Lopes, M. Kezunovic, “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Risk Assessment of Future Power Systems: Assuring Resilience of Electrification for Decarbonization,” Bulk Power System Dynamics and Control - XII, June 2025, Sorrento, Italy, May 2025.</a:t>
            </a:r>
          </a:p>
          <a:p>
            <a:pPr defTabSz="609585"/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M. Kezunovic, R. Baembitov, and T.  Mohamed, “AI is not a Panacea, but it works for fault analysis and outage management”, IEEE Power and Energy Magazine, 2025</a:t>
            </a: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M. Kezunovic, “The Role of ML and AI in Managing Forced Outages in Hybrid Energy Systems”, 8th Hybrid Power Plants &amp; Systems Workshop, Azores, Portugal, 14–15 May 2024</a:t>
            </a: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R. Baembitov and M. Kezunovic,” State of Risk Prediction for Management and Mitigation of Vegetation and Weather Caused Outages in Distribution Networks” IEEE Access, vol. 11, pp. 113864-113875, October 2023.</a:t>
            </a: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M. Kezunovic, P. Pinson, Z. Obradovic, S. Grijalva, T. Hong, and R. Bessa, “Big Data Analytics for Future Electricity Grids” Invited paper, Electric Power Systems Research, Vol. 189, No., pp. 106788, 2020 </a:t>
            </a: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Dehghanian, B. Zhang, T. Dokic and M. Kezunovic, “Predictive Risk Analytics for Weather-Resilient Operation of Electric Power Systems,” IEEE Transactions on Sustainable Energy, Vol. 10, No., pp. 3-15, January 2019</a:t>
            </a:r>
          </a:p>
          <a:p>
            <a:pPr defTabSz="609585">
              <a:spcAft>
                <a:spcPts val="280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M. Kezunovic and T.J. Overbye, “Off the Beaten Path: Resiliency and Associated Risk,” IEEE Power and Energy Magazine, vol. 16, no. 2, pp. 26-35, March/April 2018. </a:t>
            </a:r>
          </a:p>
          <a:p>
            <a:pPr defTabSz="609585">
              <a:spcAft>
                <a:spcPts val="2800"/>
              </a:spcAft>
            </a:pPr>
            <a:endParaRPr lang="en-US" sz="1600" dirty="0">
              <a:solidFill>
                <a:prstClr val="black"/>
              </a:solidFill>
              <a:latin typeface="Calibri"/>
            </a:endParaRPr>
          </a:p>
          <a:p>
            <a:pPr defTabSz="609585">
              <a:spcAft>
                <a:spcPts val="2800"/>
              </a:spcAft>
            </a:pPr>
            <a:endParaRPr lang="en-US" sz="1600" dirty="0">
              <a:solidFill>
                <a:srgbClr val="222222"/>
              </a:solidFill>
              <a:latin typeface="Calibri"/>
            </a:endParaRPr>
          </a:p>
          <a:p>
            <a:pPr defTabSz="609585"/>
            <a:r>
              <a:rPr lang="en-US" sz="16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pt-BR" sz="1600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EFBF82-3357-3138-3C50-B0F1BCD52305}"/>
              </a:ext>
            </a:extLst>
          </p:cNvPr>
          <p:cNvSpPr txBox="1">
            <a:spLocks/>
          </p:cNvSpPr>
          <p:nvPr/>
        </p:nvSpPr>
        <p:spPr>
          <a:xfrm>
            <a:off x="330353" y="213828"/>
            <a:ext cx="8951422" cy="697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500000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Franklin Gothic Medium"/>
                <a:ea typeface="+mj-ea"/>
              </a:rPr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4047056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C6E59-99D4-FB7E-0DD7-0F7D642F1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unset_z">
            <a:extLst>
              <a:ext uri="{FF2B5EF4-FFF2-40B4-BE49-F238E27FC236}">
                <a16:creationId xmlns:a16="http://schemas.microsoft.com/office/drawing/2014/main" id="{EFABA5A6-EBC9-79CF-23BB-E2CF7CC53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8" y="1102163"/>
            <a:ext cx="10004379" cy="461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BFBA1563-EFF2-6D0F-FC81-F218927BCDD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77728" y="1504335"/>
            <a:ext cx="7569559" cy="12214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09585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Together - </a:t>
            </a:r>
          </a:p>
          <a:p>
            <a:pPr algn="ctr" defTabSz="609585"/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building a prosperous future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40325-C2EA-A6F8-E6D3-8B41AA9D80F3}"/>
              </a:ext>
            </a:extLst>
          </p:cNvPr>
          <p:cNvSpPr txBox="1"/>
          <p:nvPr/>
        </p:nvSpPr>
        <p:spPr>
          <a:xfrm>
            <a:off x="3035659" y="3747979"/>
            <a:ext cx="6098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/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where energy is</a:t>
            </a:r>
          </a:p>
          <a:p>
            <a:pPr algn="ctr" defTabSz="609585"/>
            <a:r>
              <a:rPr lang="en-US" sz="2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 panose="020B0A04020102020204" pitchFamily="34" charset="0"/>
              </a:rPr>
              <a:t>clean, abundant, reliable, safe, secure and affordable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5B6ECA-4885-D7BE-30A0-15AB2CAB63D1}"/>
              </a:ext>
            </a:extLst>
          </p:cNvPr>
          <p:cNvSpPr txBox="1">
            <a:spLocks/>
          </p:cNvSpPr>
          <p:nvPr/>
        </p:nvSpPr>
        <p:spPr>
          <a:xfrm>
            <a:off x="687009" y="242127"/>
            <a:ext cx="8951422" cy="6978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3200" b="0" i="0" kern="1200">
                <a:solidFill>
                  <a:srgbClr val="500000"/>
                </a:solidFill>
                <a:latin typeface="Franklin Gothic Medium"/>
                <a:ea typeface="+mj-ea"/>
                <a:cs typeface="Franklin Gothic Medium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500000"/>
                </a:solidFill>
                <a:effectLst/>
                <a:uLnTx/>
                <a:uFillTx/>
                <a:latin typeface="Franklin Gothic Medium"/>
                <a:ea typeface="+mj-ea"/>
              </a:rPr>
              <a:t>Q/A</a:t>
            </a:r>
          </a:p>
        </p:txBody>
      </p:sp>
    </p:spTree>
    <p:extLst>
      <p:ext uri="{BB962C8B-B14F-4D97-AF65-F5344CB8AC3E}">
        <p14:creationId xmlns:p14="http://schemas.microsoft.com/office/powerpoint/2010/main" val="98974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6978C-C546-C318-5C18-3FEC3A631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317D-7681-F383-0CC9-E92F40825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70" y="413249"/>
            <a:ext cx="8951422" cy="1238570"/>
          </a:xfrm>
        </p:spPr>
        <p:txBody>
          <a:bodyPr>
            <a:normAutofit/>
          </a:bodyPr>
          <a:lstStyle/>
          <a:p>
            <a:r>
              <a:rPr lang="en-US" sz="3200" b="1" i="1" dirty="0"/>
              <a:t>Goal</a:t>
            </a:r>
            <a:r>
              <a:rPr lang="en-US" sz="3200" dirty="0"/>
              <a:t>: Reduce CO2 through massive electrification</a:t>
            </a:r>
            <a:br>
              <a:rPr lang="en-US" sz="3200" dirty="0"/>
            </a:br>
            <a:endParaRPr lang="en-US" dirty="0"/>
          </a:p>
        </p:txBody>
      </p:sp>
      <p:pic>
        <p:nvPicPr>
          <p:cNvPr id="4" name="Picture 3" descr="Emissions by sector – pie charts">
            <a:extLst>
              <a:ext uri="{FF2B5EF4-FFF2-40B4-BE49-F238E27FC236}">
                <a16:creationId xmlns:a16="http://schemas.microsoft.com/office/drawing/2014/main" id="{3590E76C-5A65-3C0D-C290-A5053266F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70" y="1206964"/>
            <a:ext cx="5410227" cy="512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488CA-6FA2-23FD-3CAD-10C63FA14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197" y="1344124"/>
            <a:ext cx="4005229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90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BCC39-F717-46B4-B7AC-DBE5C2D76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AA8D-96E5-2491-89B7-575CD6384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70" y="413249"/>
            <a:ext cx="8951422" cy="1076338"/>
          </a:xfrm>
        </p:spPr>
        <p:txBody>
          <a:bodyPr>
            <a:normAutofit/>
          </a:bodyPr>
          <a:lstStyle/>
          <a:p>
            <a:r>
              <a:rPr lang="en-US" sz="3200" b="1" i="1" dirty="0"/>
              <a:t>Goal</a:t>
            </a:r>
            <a:r>
              <a:rPr lang="en-US" sz="3200" dirty="0"/>
              <a:t>: Reduce CO2 through massive electrification</a:t>
            </a:r>
            <a:br>
              <a:rPr lang="en-US" sz="3200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6FF15-8164-B569-226E-EAE8178E8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dirty="0"/>
              <a:t>Infrastructure interdependencies</a:t>
            </a:r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8DF217E3-AE01-E186-BA69-0C634B8AEACA}"/>
              </a:ext>
            </a:extLst>
          </p:cNvPr>
          <p:cNvSpPr txBox="1">
            <a:spLocks/>
          </p:cNvSpPr>
          <p:nvPr/>
        </p:nvSpPr>
        <p:spPr>
          <a:xfrm>
            <a:off x="6780500" y="1852613"/>
            <a:ext cx="4886037" cy="4122147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We live in an environment of  tightly coupled critical infrastructures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Failures in the electric system create risk across many critical infrastructures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Understanding the risk of electric grid failures resulting in forced outages is of paramount importance </a:t>
            </a:r>
          </a:p>
          <a:p>
            <a:pPr defTabSz="1219170">
              <a:spcBef>
                <a:spcPts val="1333"/>
              </a:spcBef>
            </a:pPr>
            <a:endParaRPr lang="en-US" sz="2800" dirty="0">
              <a:solidFill>
                <a:prstClr val="black">
                  <a:lumMod val="85000"/>
                  <a:lumOff val="15000"/>
                </a:prstClr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C56610-054E-CCED-416E-F87BCB002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139" y="1902006"/>
            <a:ext cx="428222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0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0418F-83F0-B4C1-5FD9-9DB5F3623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E46EE-77B2-E575-35EC-F8A259ADB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 dirty="0"/>
              <a:t>Goal</a:t>
            </a:r>
            <a:r>
              <a:rPr lang="en-US" sz="3200" dirty="0"/>
              <a:t>: Reduce CO2 through massive electrification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0965C-CDA8-535C-D105-1F0F9828B0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dirty="0"/>
              <a:t>What is the forced outage frequency and duration?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8A214E-9415-288B-2C89-7EF077ACB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3" y="1666670"/>
            <a:ext cx="4568749" cy="2194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BF8D1A-AE8E-9147-B6C4-3DB870790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463" y="4018981"/>
            <a:ext cx="4633164" cy="2286000"/>
          </a:xfrm>
          <a:prstGeom prst="rect">
            <a:avLst/>
          </a:prstGeom>
        </p:spPr>
      </p:pic>
      <p:pic>
        <p:nvPicPr>
          <p:cNvPr id="6" name="Picture 4" descr="None">
            <a:extLst>
              <a:ext uri="{FF2B5EF4-FFF2-40B4-BE49-F238E27FC236}">
                <a16:creationId xmlns:a16="http://schemas.microsoft.com/office/drawing/2014/main" id="{3987FECC-C1EB-2181-DEE6-960AA7AD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53" y="1689871"/>
            <a:ext cx="3338322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6877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3A066-EEA3-6424-D207-405445764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3749C-012C-A940-FBA4-77E83EBCF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9" y="196593"/>
            <a:ext cx="9148973" cy="1164829"/>
          </a:xfrm>
        </p:spPr>
        <p:txBody>
          <a:bodyPr>
            <a:normAutofit/>
          </a:bodyPr>
          <a:lstStyle/>
          <a:p>
            <a:r>
              <a:rPr lang="en-US" sz="3200" b="1" i="1" dirty="0"/>
              <a:t>Objective</a:t>
            </a:r>
            <a:r>
              <a:rPr lang="en-US" sz="3200" dirty="0"/>
              <a:t>: Identify, manage and reduce impact of the forced outage </a:t>
            </a:r>
            <a:r>
              <a:rPr lang="en-US" sz="3200" dirty="0" err="1"/>
              <a:t>SoR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A86527-92CF-A39B-E9DC-946001FB16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0400494"/>
              </p:ext>
            </p:extLst>
          </p:nvPr>
        </p:nvGraphicFramePr>
        <p:xfrm>
          <a:off x="525969" y="1446032"/>
          <a:ext cx="9414443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94915">
                  <a:extLst>
                    <a:ext uri="{9D8B030D-6E8A-4147-A177-3AD203B41FA5}">
                      <a16:colId xmlns:a16="http://schemas.microsoft.com/office/drawing/2014/main" val="1400908708"/>
                    </a:ext>
                  </a:extLst>
                </a:gridCol>
                <a:gridCol w="5019528">
                  <a:extLst>
                    <a:ext uri="{9D8B030D-6E8A-4147-A177-3AD203B41FA5}">
                      <a16:colId xmlns:a16="http://schemas.microsoft.com/office/drawing/2014/main" val="3322796580"/>
                    </a:ext>
                  </a:extLst>
                </a:gridCol>
              </a:tblGrid>
              <a:tr h="427074">
                <a:tc>
                  <a:txBody>
                    <a:bodyPr/>
                    <a:lstStyle/>
                    <a:p>
                      <a:r>
                        <a:rPr lang="en-US" sz="2800" dirty="0"/>
                        <a:t>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Causes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5118345"/>
                  </a:ext>
                </a:extLst>
              </a:tr>
              <a:tr h="778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Inclement weather (long and short term)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(Uneven) legacy infrastructure wear and tear, and faults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8770218"/>
                  </a:ext>
                </a:extLst>
              </a:tr>
              <a:tr h="778782">
                <a:tc>
                  <a:txBody>
                    <a:bodyPr/>
                    <a:lstStyle/>
                    <a:p>
                      <a:r>
                        <a:rPr lang="en-US" sz="2400" dirty="0"/>
                        <a:t>AC/DC controller interactions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(Unclear) Grid fault impact on inverter control and protective relaying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6766334"/>
                  </a:ext>
                </a:extLst>
              </a:tr>
              <a:tr h="778782">
                <a:tc>
                  <a:txBody>
                    <a:bodyPr/>
                    <a:lstStyle/>
                    <a:p>
                      <a:r>
                        <a:rPr lang="en-US" sz="2400" dirty="0"/>
                        <a:t>Cyber-physical security, privacy, trustworthiness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(Unquantified) System failures and integrity breaches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007845"/>
                  </a:ext>
                </a:extLst>
              </a:tr>
              <a:tr h="7787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Decision-making complexity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(Inadequate) electrical grid dynamic support and control systems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984761"/>
                  </a:ext>
                </a:extLst>
              </a:tr>
              <a:tr h="778782">
                <a:tc>
                  <a:txBody>
                    <a:bodyPr/>
                    <a:lstStyle/>
                    <a:p>
                      <a:r>
                        <a:rPr lang="en-US" sz="2400" dirty="0"/>
                        <a:t>Behavioral economics in the grid edge markets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(Insufficient) regulatory and legislative incentives framework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4442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6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E15F-252E-F2CC-DA32-5BDB8847B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42388-AB0C-FFA0-43AE-BC847E39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117" y="413249"/>
            <a:ext cx="8951422" cy="697832"/>
          </a:xfrm>
        </p:spPr>
        <p:txBody>
          <a:bodyPr>
            <a:noAutofit/>
          </a:bodyPr>
          <a:lstStyle/>
          <a:p>
            <a:r>
              <a:rPr lang="en-US" b="1" i="1" dirty="0"/>
              <a:t>Objective</a:t>
            </a:r>
            <a:r>
              <a:rPr lang="en-US" dirty="0"/>
              <a:t>: Identify, manage and reduce impact of the forced outage </a:t>
            </a:r>
            <a:r>
              <a:rPr lang="en-US" dirty="0" err="1"/>
              <a:t>SoR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35628F-E6C6-A60D-9F25-AA9795735E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dirty="0"/>
              <a:t>Precursors to managing the </a:t>
            </a:r>
            <a:r>
              <a:rPr lang="en-US" sz="2800" b="1" dirty="0" err="1"/>
              <a:t>SoR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74964C0F-7657-FD27-D20C-E2BB415AF415}"/>
              </a:ext>
            </a:extLst>
          </p:cNvPr>
          <p:cNvSpPr txBox="1">
            <a:spLocks/>
          </p:cNvSpPr>
          <p:nvPr/>
        </p:nvSpPr>
        <p:spPr>
          <a:xfrm>
            <a:off x="525463" y="1840690"/>
            <a:ext cx="9591931" cy="4604061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Regulatory action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Offer market incentives for energy exchange (cooperative consumer engagement through flexible load/prosumer)</a:t>
            </a:r>
          </a:p>
          <a:p>
            <a:pPr defTabSz="1219170">
              <a:spcBef>
                <a:spcPts val="0"/>
              </a:spcBef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Capital investments</a:t>
            </a:r>
          </a:p>
          <a:p>
            <a:pPr marL="457189" indent="-457189" defTabSz="121917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Reinforce infrastructure (expand grid connectivity, back up resources, energy storage, grid hardening) </a:t>
            </a:r>
          </a:p>
          <a:p>
            <a:pPr marL="457189" indent="-457189" defTabSz="121917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Decentralize energy production (customer on-site DERs)</a:t>
            </a:r>
          </a:p>
          <a:p>
            <a:pPr defTabSz="1219170">
              <a:spcBef>
                <a:spcPts val="800"/>
              </a:spcBef>
            </a:pPr>
            <a:r>
              <a:rPr lang="en-US" sz="24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Decision-making and control </a:t>
            </a:r>
          </a:p>
          <a:p>
            <a:pPr marL="457189" indent="-457189" defTabSz="121917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Improve control systems in energy production, transport and consumption (detect and isolate faults and restore operation)</a:t>
            </a:r>
          </a:p>
          <a:p>
            <a:pPr marL="457189" indent="-457189" defTabSz="121917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Anticipate outages (predict state of risk, design and optimize preemptive mitigation measures to reduce the risk)</a:t>
            </a:r>
          </a:p>
        </p:txBody>
      </p:sp>
    </p:spTree>
    <p:extLst>
      <p:ext uri="{BB962C8B-B14F-4D97-AF65-F5344CB8AC3E}">
        <p14:creationId xmlns:p14="http://schemas.microsoft.com/office/powerpoint/2010/main" val="1905749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3F4AF-6333-FE39-1FEA-34231169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E61D-FBA3-F3D4-1776-28D645888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b="1" i="1" dirty="0"/>
              <a:t>Objective</a:t>
            </a:r>
            <a:r>
              <a:rPr lang="en-US" dirty="0"/>
              <a:t>: Identify, manage and reduce impact of the forced outage </a:t>
            </a:r>
            <a:r>
              <a:rPr lang="en-US" dirty="0" err="1"/>
              <a:t>SoR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F44843-2519-815B-0EDA-AF49F9221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800" b="1" dirty="0"/>
              <a:t>Precursors to reducing the </a:t>
            </a:r>
            <a:r>
              <a:rPr lang="en-US" sz="2800" b="1" dirty="0" err="1"/>
              <a:t>SoR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D3F07F81-CB5A-914D-F7D6-0B0A3FCBE393}"/>
              </a:ext>
            </a:extLst>
          </p:cNvPr>
          <p:cNvSpPr txBox="1">
            <a:spLocks/>
          </p:cNvSpPr>
          <p:nvPr/>
        </p:nvSpPr>
        <p:spPr>
          <a:xfrm>
            <a:off x="384263" y="1852613"/>
            <a:ext cx="10042846" cy="4099141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Enhance the risk models from the first principle-based to data-intensive based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Think proactively rather than reactively 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Use historical data to learn what may happen in the future  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Utilized digital twins to confirm actual system behavior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Automate decision-making to react quickly and avoid human errors 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Develop understanding of underlaying sciences and their interplay</a:t>
            </a:r>
          </a:p>
          <a:p>
            <a:pPr marL="457189" indent="-457189" defTabSz="1219170">
              <a:spcBef>
                <a:spcPts val="1333"/>
              </a:spcBef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</a:rPr>
              <a:t>Use market incentives to avoid, manage and mitigate consequences</a:t>
            </a:r>
          </a:p>
        </p:txBody>
      </p:sp>
    </p:spTree>
    <p:extLst>
      <p:ext uri="{BB962C8B-B14F-4D97-AF65-F5344CB8AC3E}">
        <p14:creationId xmlns:p14="http://schemas.microsoft.com/office/powerpoint/2010/main" val="612999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E53ED-56F5-E4F5-C2EF-29A0E2F74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67DFC-F6C3-F191-CEF2-C8CD6567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i="1" dirty="0"/>
              <a:t>Approach</a:t>
            </a:r>
            <a:r>
              <a:rPr lang="en-US" sz="3200" dirty="0"/>
              <a:t>: Model the</a:t>
            </a:r>
            <a:r>
              <a:rPr lang="en-US" dirty="0"/>
              <a:t> </a:t>
            </a:r>
            <a:r>
              <a:rPr lang="en-US" sz="3200" dirty="0"/>
              <a:t>state of risk (</a:t>
            </a:r>
            <a:r>
              <a:rPr lang="en-US" sz="3200" dirty="0" err="1"/>
              <a:t>SoR</a:t>
            </a:r>
            <a:r>
              <a:rPr lang="en-US" sz="3200" dirty="0"/>
              <a:t>)</a:t>
            </a:r>
            <a:endParaRPr lang="en-US" dirty="0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CFA3CD87-71A1-F78A-1C4E-E5D5C8F80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336" y="1920239"/>
            <a:ext cx="6129709" cy="3017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2750A24-DD7C-CAAE-FC07-FA151B8D3894}"/>
              </a:ext>
            </a:extLst>
          </p:cNvPr>
          <p:cNvSpPr txBox="1"/>
          <p:nvPr/>
        </p:nvSpPr>
        <p:spPr>
          <a:xfrm>
            <a:off x="6568045" y="1166842"/>
            <a:ext cx="51389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endParaRPr lang="en-US" sz="2400" b="1" i="1" dirty="0">
              <a:solidFill>
                <a:prstClr val="black"/>
              </a:solidFill>
              <a:latin typeface="Calibri"/>
            </a:endParaRPr>
          </a:p>
          <a:p>
            <a:pPr marL="380981" indent="-380981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Hazard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is probability of inclement weather</a:t>
            </a:r>
          </a:p>
          <a:p>
            <a:pPr marL="380981" indent="-380981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Vulnerability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is a conditional probability of faults occurring under inclement weather </a:t>
            </a:r>
          </a:p>
          <a:p>
            <a:pPr marL="380981" indent="-380981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State of Risk (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SoR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) is a multiplication of the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Hazard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Vulnerability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and (</a:t>
            </a:r>
            <a:r>
              <a:rPr lang="en-US" sz="2400" b="1" i="1" dirty="0">
                <a:solidFill>
                  <a:prstClr val="black"/>
                </a:solidFill>
                <a:latin typeface="Calibri"/>
              </a:rPr>
              <a:t>Economic) Impact</a:t>
            </a:r>
          </a:p>
          <a:p>
            <a:pPr marL="380981" indent="-380981" defTabSz="60958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The risk management is done through </a:t>
            </a:r>
            <a:r>
              <a:rPr lang="en-US" sz="2400" b="1" dirty="0">
                <a:solidFill>
                  <a:prstClr val="black"/>
                </a:solidFill>
                <a:latin typeface="Calibri"/>
              </a:rPr>
              <a:t>optimized mitigation measures </a:t>
            </a:r>
          </a:p>
        </p:txBody>
      </p:sp>
    </p:spTree>
    <p:extLst>
      <p:ext uri="{BB962C8B-B14F-4D97-AF65-F5344CB8AC3E}">
        <p14:creationId xmlns:p14="http://schemas.microsoft.com/office/powerpoint/2010/main" val="20259127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eu vert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3200" b="0" i="0" dirty="0" smtClean="0">
            <a:latin typeface="Franklin Gothic Medium"/>
            <a:cs typeface="Franklin Gothic Medium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288</TotalTime>
  <Words>2041</Words>
  <Application>Microsoft Office PowerPoint</Application>
  <PresentationFormat>Widescreen</PresentationFormat>
  <Paragraphs>190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Aptos</vt:lpstr>
      <vt:lpstr>Aptos Display</vt:lpstr>
      <vt:lpstr>Arial</vt:lpstr>
      <vt:lpstr>Arial Black</vt:lpstr>
      <vt:lpstr>Calibri</vt:lpstr>
      <vt:lpstr>Calibri Light</vt:lpstr>
      <vt:lpstr>Franklin Gothic Book</vt:lpstr>
      <vt:lpstr>Franklin Gothic Medium</vt:lpstr>
      <vt:lpstr>Times New Roman</vt:lpstr>
      <vt:lpstr>Wingdings</vt:lpstr>
      <vt:lpstr>Thème Office</vt:lpstr>
      <vt:lpstr>Custom Design</vt:lpstr>
      <vt:lpstr>1_Office Theme</vt:lpstr>
      <vt:lpstr>1_Custom Design</vt:lpstr>
      <vt:lpstr>Risk Management of Future Large-scale Electrification</vt:lpstr>
      <vt:lpstr>Table of contents</vt:lpstr>
      <vt:lpstr>Goal: Reduce CO2 through massive electrification </vt:lpstr>
      <vt:lpstr>Goal: Reduce CO2 through massive electrification </vt:lpstr>
      <vt:lpstr>Goal: Reduce CO2 through massive electrification</vt:lpstr>
      <vt:lpstr>Objective: Identify, manage and reduce impact of the forced outage SoR</vt:lpstr>
      <vt:lpstr>Objective: Identify, manage and reduce impact of the forced outage SoR</vt:lpstr>
      <vt:lpstr>Objective: Identify, manage and reduce impact of the forced outage SoR</vt:lpstr>
      <vt:lpstr>Approach: Model the state of risk (SoR)</vt:lpstr>
      <vt:lpstr>Approach: Model the state of risk (SoR)</vt:lpstr>
      <vt:lpstr>Approach: Model the state of risk (SoR)</vt:lpstr>
      <vt:lpstr>Approach: Model the state of risk (SoR)</vt:lpstr>
      <vt:lpstr>Action: Manage and mitigate the SoR</vt:lpstr>
      <vt:lpstr>Action: Manage and mitigate the SoR</vt:lpstr>
      <vt:lpstr>Metrics: Differentiate the SoR vs resilience</vt:lpstr>
      <vt:lpstr>Metrics: Differentiate the SoR vs Resilience</vt:lpstr>
      <vt:lpstr>Metrics: Differentiate the SoR vs Resilience</vt:lpstr>
      <vt:lpstr>Examples: T&amp;D and grid at the edge</vt:lpstr>
      <vt:lpstr>Examples: T&amp;D and grid at the edge</vt:lpstr>
      <vt:lpstr>Examples: T&amp;D and grid at the edge</vt:lpstr>
      <vt:lpstr>Examples: T&amp;D and grid at the edge</vt:lpstr>
      <vt:lpstr>Conclusions</vt:lpstr>
      <vt:lpstr>Acknowledgements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</dc:title>
  <dc:creator>Edition CIGRE</dc:creator>
  <cp:lastModifiedBy>Kezunovic, Mladen</cp:lastModifiedBy>
  <cp:revision>135</cp:revision>
  <cp:lastPrinted>2023-08-08T10:17:35Z</cp:lastPrinted>
  <dcterms:created xsi:type="dcterms:W3CDTF">2016-05-24T14:40:41Z</dcterms:created>
  <dcterms:modified xsi:type="dcterms:W3CDTF">2025-05-30T01:06:27Z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4a1eb77-0afe-4cfd-b55b-299e0c9eac9a_Enabled">
    <vt:lpwstr>true</vt:lpwstr>
  </property>
  <property fmtid="{D5CDD505-2E9C-101B-9397-08002B2CF9AE}" pid="3" name="MSIP_Label_44a1eb77-0afe-4cfd-b55b-299e0c9eac9a_SetDate">
    <vt:lpwstr>2025-05-26T09:37:04Z</vt:lpwstr>
  </property>
  <property fmtid="{D5CDD505-2E9C-101B-9397-08002B2CF9AE}" pid="4" name="MSIP_Label_44a1eb77-0afe-4cfd-b55b-299e0c9eac9a_Method">
    <vt:lpwstr>Standard</vt:lpwstr>
  </property>
  <property fmtid="{D5CDD505-2E9C-101B-9397-08002B2CF9AE}" pid="5" name="MSIP_Label_44a1eb77-0afe-4cfd-b55b-299e0c9eac9a_Name">
    <vt:lpwstr>internal</vt:lpwstr>
  </property>
  <property fmtid="{D5CDD505-2E9C-101B-9397-08002B2CF9AE}" pid="6" name="MSIP_Label_44a1eb77-0afe-4cfd-b55b-299e0c9eac9a_SiteId">
    <vt:lpwstr>05ca8f81-10c4-490e-9c8b-77dad30ce21b</vt:lpwstr>
  </property>
  <property fmtid="{D5CDD505-2E9C-101B-9397-08002B2CF9AE}" pid="7" name="MSIP_Label_44a1eb77-0afe-4cfd-b55b-299e0c9eac9a_ActionId">
    <vt:lpwstr>6313e7a3-a7ce-43d0-bd7d-3c99b1abb2f2</vt:lpwstr>
  </property>
  <property fmtid="{D5CDD505-2E9C-101B-9397-08002B2CF9AE}" pid="8" name="MSIP_Label_44a1eb77-0afe-4cfd-b55b-299e0c9eac9a_ContentBits">
    <vt:lpwstr>0</vt:lpwstr>
  </property>
</Properties>
</file>