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 id="2147483684" r:id="rId3"/>
    <p:sldMasterId id="2147483701" r:id="rId4"/>
  </p:sldMasterIdLst>
  <p:notesMasterIdLst>
    <p:notesMasterId r:id="rId43"/>
  </p:notesMasterIdLst>
  <p:handoutMasterIdLst>
    <p:handoutMasterId r:id="rId44"/>
  </p:handoutMasterIdLst>
  <p:sldIdLst>
    <p:sldId id="256" r:id="rId5"/>
    <p:sldId id="266" r:id="rId6"/>
    <p:sldId id="268" r:id="rId7"/>
    <p:sldId id="2147473725" r:id="rId8"/>
    <p:sldId id="2147473726" r:id="rId9"/>
    <p:sldId id="2147473703" r:id="rId10"/>
    <p:sldId id="2147473727" r:id="rId11"/>
    <p:sldId id="2147473728" r:id="rId12"/>
    <p:sldId id="2147473729" r:id="rId13"/>
    <p:sldId id="2147473730" r:id="rId14"/>
    <p:sldId id="2147473731" r:id="rId15"/>
    <p:sldId id="2147473292" r:id="rId16"/>
    <p:sldId id="2147473705" r:id="rId17"/>
    <p:sldId id="2147473732" r:id="rId18"/>
    <p:sldId id="2147473733" r:id="rId19"/>
    <p:sldId id="2147473734" r:id="rId20"/>
    <p:sldId id="2147473735" r:id="rId21"/>
    <p:sldId id="2147473736" r:id="rId22"/>
    <p:sldId id="2147473706" r:id="rId23"/>
    <p:sldId id="2147473737" r:id="rId24"/>
    <p:sldId id="2147473738" r:id="rId25"/>
    <p:sldId id="2147473739" r:id="rId26"/>
    <p:sldId id="2147473740" r:id="rId27"/>
    <p:sldId id="2147473741" r:id="rId28"/>
    <p:sldId id="2147473742" r:id="rId29"/>
    <p:sldId id="2147473743" r:id="rId30"/>
    <p:sldId id="2147473744" r:id="rId31"/>
    <p:sldId id="2147473745" r:id="rId32"/>
    <p:sldId id="2147473746" r:id="rId33"/>
    <p:sldId id="2147473747" r:id="rId34"/>
    <p:sldId id="2147473704" r:id="rId35"/>
    <p:sldId id="2147473748" r:id="rId36"/>
    <p:sldId id="2147473749" r:id="rId37"/>
    <p:sldId id="2147473750" r:id="rId38"/>
    <p:sldId id="2147473751" r:id="rId39"/>
    <p:sldId id="2147473752" r:id="rId40"/>
    <p:sldId id="2147473707" r:id="rId41"/>
    <p:sldId id="2147473287"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D"/>
    <a:srgbClr val="41AD49"/>
    <a:srgbClr val="007E4F"/>
    <a:srgbClr val="0FB3BD"/>
    <a:srgbClr val="11668F"/>
    <a:srgbClr val="F0D611"/>
    <a:srgbClr val="24DABC"/>
    <a:srgbClr val="FFFFFF"/>
    <a:srgbClr val="1CA891"/>
    <a:srgbClr val="178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3245" autoAdjust="0"/>
  </p:normalViewPr>
  <p:slideViewPr>
    <p:cSldViewPr snapToGrid="0">
      <p:cViewPr>
        <p:scale>
          <a:sx n="75" d="100"/>
          <a:sy n="75" d="100"/>
        </p:scale>
        <p:origin x="168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830F2-E248-4FC6-B19B-4A37344C990C}" type="doc">
      <dgm:prSet loTypeId="urn:microsoft.com/office/officeart/2005/8/layout/venn1" loCatId="relationship" qsTypeId="urn:microsoft.com/office/officeart/2005/8/quickstyle/simple1#1" qsCatId="simple" csTypeId="urn:microsoft.com/office/officeart/2005/8/colors/accent1_2" csCatId="accent1" phldr="1"/>
      <dgm:spPr bwMode="auto"/>
    </dgm:pt>
    <dgm:pt modelId="{A272BB2F-C9BC-41A1-A77D-5B0979B7463E}">
      <dgm:prSet phldrT="[Text]" phldr="0" custT="1"/>
      <dgm:spPr bwMode="auto"/>
      <dgm:t>
        <a:bodyPr vertOverflow="overflow" horzOverflow="overflow" vert="horz" rtlCol="0" fromWordArt="0" anchor="ctr" forceAA="0" compatLnSpc="0"/>
        <a:lstStyle/>
        <a:p>
          <a:pPr algn="ctr">
            <a:spcBef>
              <a:spcPts val="0"/>
            </a:spcBef>
            <a:defRPr/>
          </a:pPr>
          <a:r>
            <a:rPr lang="en-US" sz="1400" b="1" i="0" u="none" strike="noStrike" cap="none" spc="0" dirty="0">
              <a:solidFill>
                <a:schemeClr val="tx1"/>
              </a:solidFill>
              <a:latin typeface="Helvetica" panose="020B0604020202020204" pitchFamily="34" charset="0"/>
              <a:ea typeface="Symbol"/>
              <a:cs typeface="Helvetica" panose="020B0604020202020204" pitchFamily="34" charset="0"/>
            </a:rPr>
            <a:t>Objective 1 : support the development of interconnections and National Grids </a:t>
          </a:r>
          <a:r>
            <a:rPr lang="en-US" sz="1400" b="0" i="1" u="none" strike="noStrike" cap="none" spc="0" dirty="0">
              <a:solidFill>
                <a:schemeClr val="tx1"/>
              </a:solidFill>
              <a:latin typeface="Helvetica" panose="020B0604020202020204" pitchFamily="34" charset="0"/>
              <a:ea typeface="Symbol"/>
              <a:cs typeface="Helvetica" panose="020B0604020202020204" pitchFamily="34" charset="0"/>
            </a:rPr>
            <a:t>(Hardware)</a:t>
          </a:r>
          <a:endParaRPr sz="1400" b="0" i="1" dirty="0">
            <a:latin typeface="Helvetica" panose="020B0604020202020204" pitchFamily="34" charset="0"/>
            <a:cs typeface="Helvetica" panose="020B0604020202020204" pitchFamily="34" charset="0"/>
          </a:endParaRPr>
        </a:p>
        <a:p>
          <a:pPr marL="0" indent="0" algn="ctr" defTabSz="2889247">
            <a:lnSpc>
              <a:spcPct val="90000"/>
            </a:lnSpc>
            <a:spcBef>
              <a:spcPts val="0"/>
            </a:spcBef>
            <a:spcAft>
              <a:spcPts val="0"/>
            </a:spcAft>
            <a:defRPr/>
          </a:pPr>
          <a:endParaRPr sz="1400" dirty="0">
            <a:latin typeface="Helvetica" panose="020B0604020202020204" pitchFamily="34" charset="0"/>
            <a:cs typeface="Helvetica" panose="020B0604020202020204" pitchFamily="34" charset="0"/>
          </a:endParaRPr>
        </a:p>
      </dgm:t>
    </dgm:pt>
    <dgm:pt modelId="{EBEF84D0-8BD5-4BE9-B704-0F72B7FCFD22}" type="parTrans" cxnId="{A8433C90-0448-438C-AA20-D0F9BFAAF4D7}">
      <dgm:prSet/>
      <dgm:spPr bwMode="auto"/>
      <dgm:t>
        <a:bodyPr/>
        <a:lstStyle/>
        <a:p>
          <a:pPr>
            <a:defRPr/>
          </a:pPr>
          <a:endParaRPr lang="ru-RU" sz="1400"/>
        </a:p>
      </dgm:t>
    </dgm:pt>
    <dgm:pt modelId="{0B25296A-0097-4CC1-A34E-FE9AB636B826}" type="sibTrans" cxnId="{A8433C90-0448-438C-AA20-D0F9BFAAF4D7}">
      <dgm:prSet/>
      <dgm:spPr bwMode="auto"/>
      <dgm:t>
        <a:bodyPr/>
        <a:lstStyle/>
        <a:p>
          <a:pPr>
            <a:defRPr/>
          </a:pPr>
          <a:endParaRPr lang="ru-RU" sz="1400"/>
        </a:p>
      </dgm:t>
    </dgm:pt>
    <dgm:pt modelId="{A03C37B7-6A3B-4C91-AA1C-05C85BEBC49B}">
      <dgm:prSet phldrT="[Text]" phldr="0" custT="1"/>
      <dgm:spPr bwMode="auto">
        <a:solidFill>
          <a:srgbClr val="F2672D"/>
        </a:solidFill>
      </dgm:spPr>
      <dgm:t>
        <a:bodyPr vertOverflow="overflow" horzOverflow="overflow" vert="horz" rtlCol="0" fromWordArt="0" anchor="ctr" forceAA="0" compatLnSpc="0"/>
        <a:lstStyle/>
        <a:p>
          <a:pPr algn="l">
            <a:spcBef>
              <a:spcPts val="0"/>
            </a:spcBef>
            <a:defRPr/>
          </a:pPr>
          <a:r>
            <a:rPr lang="en-US" sz="1400" b="1" i="0" u="none" strike="noStrike" cap="none" spc="0" dirty="0">
              <a:solidFill>
                <a:schemeClr val="tx1"/>
              </a:solidFill>
              <a:latin typeface="Helvetica" panose="020B0604020202020204" pitchFamily="34" charset="0"/>
              <a:ea typeface="Symbol"/>
              <a:cs typeface="Helvetica" panose="020B0604020202020204" pitchFamily="34" charset="0"/>
            </a:rPr>
            <a:t>Objective 3: </a:t>
          </a:r>
        </a:p>
        <a:p>
          <a:pPr algn="l">
            <a:spcBef>
              <a:spcPts val="0"/>
            </a:spcBef>
            <a:defRPr/>
          </a:pPr>
          <a:r>
            <a:rPr lang="en-US" sz="1400" b="1" i="0" u="none" strike="noStrike" cap="none" spc="0" dirty="0">
              <a:solidFill>
                <a:schemeClr val="tx1"/>
              </a:solidFill>
              <a:latin typeface="Helvetica" panose="020B0604020202020204" pitchFamily="34" charset="0"/>
              <a:ea typeface="Symbol"/>
              <a:cs typeface="Helvetica" panose="020B0604020202020204" pitchFamily="34" charset="0"/>
            </a:rPr>
            <a:t>enhance collaboration among Members Stakeholders, Policy-makers, Regulators and IOs</a:t>
          </a:r>
          <a:r>
            <a:rPr lang="en-US" sz="1400" b="1" i="0" u="none" strike="noStrike" cap="none" spc="0" dirty="0">
              <a:solidFill>
                <a:schemeClr val="tx1"/>
              </a:solidFill>
              <a:latin typeface="Helvetica" panose="020B0604020202020204" pitchFamily="34" charset="0"/>
              <a:ea typeface="Calibri"/>
              <a:cs typeface="Helvetica" panose="020B0604020202020204" pitchFamily="34" charset="0"/>
            </a:rPr>
            <a:t> for common challenges</a:t>
          </a:r>
        </a:p>
        <a:p>
          <a:pPr algn="l">
            <a:spcBef>
              <a:spcPts val="0"/>
            </a:spcBef>
            <a:defRPr/>
          </a:pPr>
          <a:r>
            <a:rPr lang="en-US" sz="1400" b="0" i="1" u="none" strike="noStrike" cap="none" spc="0" dirty="0">
              <a:solidFill>
                <a:schemeClr val="tx1"/>
              </a:solidFill>
              <a:latin typeface="Helvetica" panose="020B0604020202020204" pitchFamily="34" charset="0"/>
              <a:ea typeface="Calibri"/>
              <a:cs typeface="Helvetica" panose="020B0604020202020204" pitchFamily="34" charset="0"/>
            </a:rPr>
            <a:t>(Connections)</a:t>
          </a:r>
          <a:endParaRPr sz="1400" b="0" i="1" dirty="0">
            <a:latin typeface="Helvetica" panose="020B0604020202020204" pitchFamily="34" charset="0"/>
            <a:cs typeface="Helvetica" panose="020B0604020202020204" pitchFamily="34" charset="0"/>
          </a:endParaRPr>
        </a:p>
        <a:p>
          <a:pPr marL="0" indent="0" algn="ctr" defTabSz="2444745">
            <a:lnSpc>
              <a:spcPct val="90000"/>
            </a:lnSpc>
            <a:spcBef>
              <a:spcPts val="0"/>
            </a:spcBef>
            <a:spcAft>
              <a:spcPts val="0"/>
            </a:spcAft>
            <a:defRPr/>
          </a:pPr>
          <a:endParaRPr sz="1100" dirty="0"/>
        </a:p>
      </dgm:t>
    </dgm:pt>
    <dgm:pt modelId="{9F1C340A-5363-4830-A764-BB482C1F13B5}" type="parTrans" cxnId="{5F0B517A-832A-4CD5-92FA-BB4397A41000}">
      <dgm:prSet/>
      <dgm:spPr bwMode="auto"/>
      <dgm:t>
        <a:bodyPr/>
        <a:lstStyle/>
        <a:p>
          <a:pPr>
            <a:defRPr/>
          </a:pPr>
          <a:endParaRPr lang="ru-RU" sz="1400"/>
        </a:p>
      </dgm:t>
    </dgm:pt>
    <dgm:pt modelId="{223423D0-1163-4030-8AD2-89FD3F7CE760}" type="sibTrans" cxnId="{5F0B517A-832A-4CD5-92FA-BB4397A41000}">
      <dgm:prSet/>
      <dgm:spPr bwMode="auto"/>
      <dgm:t>
        <a:bodyPr/>
        <a:lstStyle/>
        <a:p>
          <a:pPr>
            <a:defRPr/>
          </a:pPr>
          <a:endParaRPr lang="ru-RU" sz="1400"/>
        </a:p>
      </dgm:t>
    </dgm:pt>
    <dgm:pt modelId="{810DFFE2-5807-4972-8576-8EA90CB560D5}">
      <dgm:prSet phldrT="[Text]" phldr="0" custT="1"/>
      <dgm:spPr bwMode="auto"/>
      <dgm:t>
        <a:bodyPr vertOverflow="overflow" horzOverflow="overflow" vert="horz" rtlCol="0" fromWordArt="0" anchor="ctr" forceAA="0" compatLnSpc="0"/>
        <a:lstStyle/>
        <a:p>
          <a:pPr algn="ctr">
            <a:spcBef>
              <a:spcPts val="0"/>
            </a:spcBef>
            <a:defRPr/>
          </a:pPr>
          <a:r>
            <a:rPr lang="en-US" sz="1400" b="1" i="0" u="none" strike="noStrike" cap="none" spc="0" dirty="0">
              <a:solidFill>
                <a:schemeClr val="tx1"/>
              </a:solidFill>
              <a:latin typeface="Helvetica" panose="020B0604020202020204" pitchFamily="34" charset="0"/>
              <a:ea typeface="Symbol"/>
              <a:cs typeface="Helvetica" panose="020B0604020202020204" pitchFamily="34" charset="0"/>
            </a:rPr>
            <a:t>Objective 2 : support the Members to cope with massive RES penetration</a:t>
          </a:r>
          <a:r>
            <a:rPr lang="en-US" sz="1400" b="1" i="0" u="none" strike="noStrike" cap="none" spc="0" dirty="0">
              <a:solidFill>
                <a:schemeClr val="tx1"/>
              </a:solidFill>
              <a:latin typeface="Helvetica" panose="020B0604020202020204" pitchFamily="34" charset="0"/>
              <a:ea typeface="Calibri"/>
              <a:cs typeface="Helvetica" panose="020B0604020202020204" pitchFamily="34" charset="0"/>
            </a:rPr>
            <a:t> </a:t>
          </a:r>
          <a:r>
            <a:rPr lang="en-US" sz="1400" b="0" i="1" u="none" strike="noStrike" cap="none" spc="0" dirty="0">
              <a:solidFill>
                <a:schemeClr val="tx1"/>
              </a:solidFill>
              <a:latin typeface="Helvetica" panose="020B0604020202020204" pitchFamily="34" charset="0"/>
              <a:ea typeface="Calibri"/>
              <a:cs typeface="Helvetica" panose="020B0604020202020204" pitchFamily="34" charset="0"/>
            </a:rPr>
            <a:t>(Software)</a:t>
          </a:r>
          <a:endParaRPr sz="1400" b="0" i="1" u="none" strike="noStrike" cap="none" spc="0" dirty="0">
            <a:solidFill>
              <a:schemeClr val="tx1"/>
            </a:solidFill>
            <a:latin typeface="Helvetica" panose="020B0604020202020204" pitchFamily="34" charset="0"/>
            <a:cs typeface="Helvetica" panose="020B0604020202020204" pitchFamily="34" charset="0"/>
          </a:endParaRPr>
        </a:p>
        <a:p>
          <a:pPr marL="0" indent="0" algn="ctr" defTabSz="2444747">
            <a:lnSpc>
              <a:spcPct val="90000"/>
            </a:lnSpc>
            <a:spcBef>
              <a:spcPts val="0"/>
            </a:spcBef>
            <a:spcAft>
              <a:spcPts val="0"/>
            </a:spcAft>
            <a:defRPr/>
          </a:pPr>
          <a:endParaRPr sz="1200" dirty="0">
            <a:latin typeface="Helvetica" panose="020B0604020202020204" pitchFamily="34" charset="0"/>
            <a:cs typeface="Helvetica" panose="020B0604020202020204" pitchFamily="34" charset="0"/>
          </a:endParaRPr>
        </a:p>
      </dgm:t>
    </dgm:pt>
    <dgm:pt modelId="{8794E7B6-1986-4994-BE1D-0248FE96AE6D}" type="parTrans" cxnId="{EEFB82B4-3005-489C-9F75-5DB9454F46D3}">
      <dgm:prSet/>
      <dgm:spPr bwMode="auto"/>
      <dgm:t>
        <a:bodyPr/>
        <a:lstStyle/>
        <a:p>
          <a:pPr>
            <a:defRPr/>
          </a:pPr>
          <a:endParaRPr lang="ru-RU" sz="1400"/>
        </a:p>
      </dgm:t>
    </dgm:pt>
    <dgm:pt modelId="{51BCE8EC-E5DD-49C4-B8D5-3912428F9755}" type="sibTrans" cxnId="{EEFB82B4-3005-489C-9F75-5DB9454F46D3}">
      <dgm:prSet/>
      <dgm:spPr bwMode="auto"/>
      <dgm:t>
        <a:bodyPr/>
        <a:lstStyle/>
        <a:p>
          <a:pPr>
            <a:defRPr/>
          </a:pPr>
          <a:endParaRPr lang="ru-RU" sz="1400"/>
        </a:p>
      </dgm:t>
    </dgm:pt>
    <dgm:pt modelId="{5767C624-EAC4-418D-B739-11B8C8313295}" type="pres">
      <dgm:prSet presAssocID="{8E9830F2-E248-4FC6-B19B-4A37344C990C}" presName="compositeShape" presStyleCnt="0">
        <dgm:presLayoutVars>
          <dgm:chMax val="7"/>
          <dgm:dir/>
          <dgm:resizeHandles val="exact"/>
        </dgm:presLayoutVars>
      </dgm:prSet>
      <dgm:spPr bwMode="auto"/>
    </dgm:pt>
    <dgm:pt modelId="{344EC87C-19A9-4B94-9CD1-5D58126BC88C}" type="pres">
      <dgm:prSet presAssocID="{A272BB2F-C9BC-41A1-A77D-5B0979B7463E}" presName="circ1" presStyleLbl="vennNode1" presStyleIdx="0" presStyleCnt="3"/>
      <dgm:spPr bwMode="auto">
        <a:solidFill>
          <a:schemeClr val="tx1">
            <a:alpha val="50000"/>
          </a:schemeClr>
        </a:solidFill>
      </dgm:spPr>
    </dgm:pt>
    <dgm:pt modelId="{B53A1A75-E414-46C8-BE17-89785752A5B9}" type="pres">
      <dgm:prSet presAssocID="{A272BB2F-C9BC-41A1-A77D-5B0979B7463E}" presName="circ1Tx" presStyleLbl="revTx" presStyleIdx="0" presStyleCnt="0">
        <dgm:presLayoutVars>
          <dgm:chMax val="0"/>
          <dgm:chPref val="0"/>
          <dgm:bulletEnabled val="1"/>
        </dgm:presLayoutVars>
      </dgm:prSet>
      <dgm:spPr bwMode="auto"/>
    </dgm:pt>
    <dgm:pt modelId="{84B7F8DC-5595-4487-AB48-11E75C75C5B4}" type="pres">
      <dgm:prSet presAssocID="{A03C37B7-6A3B-4C91-AA1C-05C85BEBC49B}" presName="circ2" presStyleLbl="vennNode1" presStyleIdx="1" presStyleCnt="3" custLinFactX="-2164" custLinFactY="2163"/>
      <dgm:spPr bwMode="auto">
        <a:solidFill>
          <a:schemeClr val="accent5">
            <a:alpha val="50000"/>
          </a:schemeClr>
        </a:solidFill>
      </dgm:spPr>
    </dgm:pt>
    <dgm:pt modelId="{61EEA424-28EE-4D14-9D0D-383B158AC15A}" type="pres">
      <dgm:prSet presAssocID="{A03C37B7-6A3B-4C91-AA1C-05C85BEBC49B}" presName="circ2Tx" presStyleLbl="revTx" presStyleIdx="0" presStyleCnt="0">
        <dgm:presLayoutVars>
          <dgm:chMax val="0"/>
          <dgm:chPref val="0"/>
          <dgm:bulletEnabled val="1"/>
        </dgm:presLayoutVars>
      </dgm:prSet>
      <dgm:spPr bwMode="auto"/>
    </dgm:pt>
    <dgm:pt modelId="{962C0B43-88C2-4565-9BFA-9DBC1C8D8816}" type="pres">
      <dgm:prSet presAssocID="{810DFFE2-5807-4972-8576-8EA90CB560D5}" presName="circ3" presStyleLbl="vennNode1" presStyleIdx="2" presStyleCnt="3"/>
      <dgm:spPr bwMode="auto">
        <a:solidFill>
          <a:srgbClr val="00B050">
            <a:alpha val="50000"/>
          </a:srgbClr>
        </a:solidFill>
      </dgm:spPr>
    </dgm:pt>
    <dgm:pt modelId="{6F6BDD4E-5C49-449D-A3DF-A9811D7A8A5F}" type="pres">
      <dgm:prSet presAssocID="{810DFFE2-5807-4972-8576-8EA90CB560D5}" presName="circ3Tx" presStyleLbl="revTx" presStyleIdx="0" presStyleCnt="0">
        <dgm:presLayoutVars>
          <dgm:chMax val="0"/>
          <dgm:chPref val="0"/>
          <dgm:bulletEnabled val="1"/>
        </dgm:presLayoutVars>
      </dgm:prSet>
      <dgm:spPr bwMode="auto"/>
    </dgm:pt>
  </dgm:ptLst>
  <dgm:cxnLst>
    <dgm:cxn modelId="{BD095427-A7E3-4513-9167-5573931ADFA3}" type="presOf" srcId="{810DFFE2-5807-4972-8576-8EA90CB560D5}" destId="{6F6BDD4E-5C49-449D-A3DF-A9811D7A8A5F}" srcOrd="1" destOrd="0" presId="urn:microsoft.com/office/officeart/2005/8/layout/venn1"/>
    <dgm:cxn modelId="{14D5566B-F633-418E-ADD1-B75F49F65BAF}" type="presOf" srcId="{A272BB2F-C9BC-41A1-A77D-5B0979B7463E}" destId="{344EC87C-19A9-4B94-9CD1-5D58126BC88C}" srcOrd="0" destOrd="0" presId="urn:microsoft.com/office/officeart/2005/8/layout/venn1"/>
    <dgm:cxn modelId="{35348E57-8B5D-4345-A363-3FE5273B2C89}" type="presOf" srcId="{A272BB2F-C9BC-41A1-A77D-5B0979B7463E}" destId="{B53A1A75-E414-46C8-BE17-89785752A5B9}" srcOrd="1" destOrd="0" presId="urn:microsoft.com/office/officeart/2005/8/layout/venn1"/>
    <dgm:cxn modelId="{5F0B517A-832A-4CD5-92FA-BB4397A41000}" srcId="{8E9830F2-E248-4FC6-B19B-4A37344C990C}" destId="{A03C37B7-6A3B-4C91-AA1C-05C85BEBC49B}" srcOrd="1" destOrd="0" parTransId="{9F1C340A-5363-4830-A764-BB482C1F13B5}" sibTransId="{223423D0-1163-4030-8AD2-89FD3F7CE760}"/>
    <dgm:cxn modelId="{A8433C90-0448-438C-AA20-D0F9BFAAF4D7}" srcId="{8E9830F2-E248-4FC6-B19B-4A37344C990C}" destId="{A272BB2F-C9BC-41A1-A77D-5B0979B7463E}" srcOrd="0" destOrd="0" parTransId="{EBEF84D0-8BD5-4BE9-B704-0F72B7FCFD22}" sibTransId="{0B25296A-0097-4CC1-A34E-FE9AB636B826}"/>
    <dgm:cxn modelId="{BB3B0A9D-A243-483F-A0D6-E95DD277FAA5}" type="presOf" srcId="{8E9830F2-E248-4FC6-B19B-4A37344C990C}" destId="{5767C624-EAC4-418D-B739-11B8C8313295}" srcOrd="0" destOrd="0" presId="urn:microsoft.com/office/officeart/2005/8/layout/venn1"/>
    <dgm:cxn modelId="{EEFB82B4-3005-489C-9F75-5DB9454F46D3}" srcId="{8E9830F2-E248-4FC6-B19B-4A37344C990C}" destId="{810DFFE2-5807-4972-8576-8EA90CB560D5}" srcOrd="2" destOrd="0" parTransId="{8794E7B6-1986-4994-BE1D-0248FE96AE6D}" sibTransId="{51BCE8EC-E5DD-49C4-B8D5-3912428F9755}"/>
    <dgm:cxn modelId="{58F87DCA-81F7-4571-9238-77C0EA151E5A}" type="presOf" srcId="{810DFFE2-5807-4972-8576-8EA90CB560D5}" destId="{962C0B43-88C2-4565-9BFA-9DBC1C8D8816}" srcOrd="0" destOrd="0" presId="urn:microsoft.com/office/officeart/2005/8/layout/venn1"/>
    <dgm:cxn modelId="{817DCDD2-2474-4988-8C82-B910CA90A556}" type="presOf" srcId="{A03C37B7-6A3B-4C91-AA1C-05C85BEBC49B}" destId="{84B7F8DC-5595-4487-AB48-11E75C75C5B4}" srcOrd="0" destOrd="0" presId="urn:microsoft.com/office/officeart/2005/8/layout/venn1"/>
    <dgm:cxn modelId="{D28265F6-CA11-4585-8640-2D9248CCC8E4}" type="presOf" srcId="{A03C37B7-6A3B-4C91-AA1C-05C85BEBC49B}" destId="{61EEA424-28EE-4D14-9D0D-383B158AC15A}" srcOrd="1" destOrd="0" presId="urn:microsoft.com/office/officeart/2005/8/layout/venn1"/>
    <dgm:cxn modelId="{D59866F6-242C-4593-939E-43B920B5F311}" type="presParOf" srcId="{5767C624-EAC4-418D-B739-11B8C8313295}" destId="{344EC87C-19A9-4B94-9CD1-5D58126BC88C}" srcOrd="0" destOrd="0" presId="urn:microsoft.com/office/officeart/2005/8/layout/venn1"/>
    <dgm:cxn modelId="{5A8B85C8-DD34-45AC-962A-A6E7894AF8F4}" type="presParOf" srcId="{5767C624-EAC4-418D-B739-11B8C8313295}" destId="{B53A1A75-E414-46C8-BE17-89785752A5B9}" srcOrd="1" destOrd="0" presId="urn:microsoft.com/office/officeart/2005/8/layout/venn1"/>
    <dgm:cxn modelId="{7FE140C0-0565-49D4-B6F0-18D5EE7F5752}" type="presParOf" srcId="{5767C624-EAC4-418D-B739-11B8C8313295}" destId="{84B7F8DC-5595-4487-AB48-11E75C75C5B4}" srcOrd="2" destOrd="0" presId="urn:microsoft.com/office/officeart/2005/8/layout/venn1"/>
    <dgm:cxn modelId="{87A31456-4AD5-4AD8-A32F-C77524E7A3B5}" type="presParOf" srcId="{5767C624-EAC4-418D-B739-11B8C8313295}" destId="{61EEA424-28EE-4D14-9D0D-383B158AC15A}" srcOrd="3" destOrd="0" presId="urn:microsoft.com/office/officeart/2005/8/layout/venn1"/>
    <dgm:cxn modelId="{8CF98AFA-F3BE-45CB-AE86-B67C6CA6BB24}" type="presParOf" srcId="{5767C624-EAC4-418D-B739-11B8C8313295}" destId="{962C0B43-88C2-4565-9BFA-9DBC1C8D8816}" srcOrd="4" destOrd="0" presId="urn:microsoft.com/office/officeart/2005/8/layout/venn1"/>
    <dgm:cxn modelId="{16B0601A-115C-4DD3-BC03-594BBC1BA6DE}" type="presParOf" srcId="{5767C624-EAC4-418D-B739-11B8C8313295}" destId="{6F6BDD4E-5C49-449D-A3DF-A9811D7A8A5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C87C-19A9-4B94-9CD1-5D58126BC88C}">
      <dsp:nvSpPr>
        <dsp:cNvPr id="0" name=""/>
        <dsp:cNvSpPr/>
      </dsp:nvSpPr>
      <dsp:spPr bwMode="auto">
        <a:xfrm>
          <a:off x="2353033" y="124180"/>
          <a:ext cx="2569260" cy="2569260"/>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compatLnSpc="0">
          <a:noAutofit/>
        </a:bodyPr>
        <a:lstStyle/>
        <a:p>
          <a:pPr lvl="0" algn="ctr">
            <a:spcBef>
              <a:spcPts val="0"/>
            </a:spcBef>
            <a:buNone/>
            <a:defRPr/>
          </a:pPr>
          <a:r>
            <a:rPr lang="en-US" sz="1400" b="1" i="0" u="none" strike="noStrike" kern="1200" cap="none" spc="0" dirty="0">
              <a:solidFill>
                <a:schemeClr val="tx1"/>
              </a:solidFill>
              <a:latin typeface="Helvetica" panose="020B0604020202020204" pitchFamily="34" charset="0"/>
              <a:ea typeface="Symbol"/>
              <a:cs typeface="Helvetica" panose="020B0604020202020204" pitchFamily="34" charset="0"/>
            </a:rPr>
            <a:t>Objective 1 : support the development of interconnections and National Grids </a:t>
          </a:r>
          <a:r>
            <a:rPr lang="en-US" sz="1400" b="0" i="1" u="none" strike="noStrike" kern="1200" cap="none" spc="0" dirty="0">
              <a:solidFill>
                <a:schemeClr val="tx1"/>
              </a:solidFill>
              <a:latin typeface="Helvetica" panose="020B0604020202020204" pitchFamily="34" charset="0"/>
              <a:ea typeface="Symbol"/>
              <a:cs typeface="Helvetica" panose="020B0604020202020204" pitchFamily="34" charset="0"/>
            </a:rPr>
            <a:t>(Hardware)</a:t>
          </a:r>
          <a:endParaRPr sz="1400" b="0" i="1" kern="1200" dirty="0">
            <a:latin typeface="Helvetica" panose="020B0604020202020204" pitchFamily="34" charset="0"/>
            <a:cs typeface="Helvetica" panose="020B0604020202020204" pitchFamily="34" charset="0"/>
          </a:endParaRPr>
        </a:p>
        <a:p>
          <a:pPr marL="0" lvl="0" indent="0" algn="ctr" defTabSz="2889247">
            <a:lnSpc>
              <a:spcPct val="90000"/>
            </a:lnSpc>
            <a:spcBef>
              <a:spcPts val="0"/>
            </a:spcBef>
            <a:spcAft>
              <a:spcPts val="0"/>
            </a:spcAft>
            <a:buNone/>
            <a:defRPr/>
          </a:pPr>
          <a:endParaRPr sz="1400" kern="1200" dirty="0">
            <a:latin typeface="Helvetica" panose="020B0604020202020204" pitchFamily="34" charset="0"/>
            <a:cs typeface="Helvetica" panose="020B0604020202020204" pitchFamily="34" charset="0"/>
          </a:endParaRPr>
        </a:p>
      </dsp:txBody>
      <dsp:txXfrm>
        <a:off x="2695601" y="573801"/>
        <a:ext cx="1884124" cy="1156167"/>
      </dsp:txXfrm>
    </dsp:sp>
    <dsp:sp modelId="{84B7F8DC-5595-4487-AB48-11E75C75C5B4}">
      <dsp:nvSpPr>
        <dsp:cNvPr id="0" name=""/>
        <dsp:cNvSpPr/>
      </dsp:nvSpPr>
      <dsp:spPr bwMode="auto">
        <a:xfrm>
          <a:off x="3224509" y="1785541"/>
          <a:ext cx="2569260" cy="2569260"/>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compatLnSpc="0">
          <a:noAutofit/>
        </a:bodyPr>
        <a:lstStyle/>
        <a:p>
          <a:pPr lvl="0" algn="l">
            <a:spcBef>
              <a:spcPts val="0"/>
            </a:spcBef>
            <a:buNone/>
            <a:defRPr/>
          </a:pPr>
          <a:r>
            <a:rPr lang="en-US" sz="1400" b="1" i="0" u="none" strike="noStrike" kern="1200" cap="none" spc="0" dirty="0">
              <a:solidFill>
                <a:schemeClr val="tx1"/>
              </a:solidFill>
              <a:latin typeface="Helvetica" panose="020B0604020202020204" pitchFamily="34" charset="0"/>
              <a:ea typeface="Symbol"/>
              <a:cs typeface="Helvetica" panose="020B0604020202020204" pitchFamily="34" charset="0"/>
            </a:rPr>
            <a:t>Objective 3: </a:t>
          </a:r>
        </a:p>
        <a:p>
          <a:pPr lvl="0" algn="l">
            <a:spcBef>
              <a:spcPts val="0"/>
            </a:spcBef>
            <a:buNone/>
            <a:defRPr/>
          </a:pPr>
          <a:r>
            <a:rPr lang="en-US" sz="1400" b="1" i="0" u="none" strike="noStrike" kern="1200" cap="none" spc="0" dirty="0">
              <a:solidFill>
                <a:schemeClr val="tx1"/>
              </a:solidFill>
              <a:latin typeface="Helvetica" panose="020B0604020202020204" pitchFamily="34" charset="0"/>
              <a:ea typeface="Symbol"/>
              <a:cs typeface="Helvetica" panose="020B0604020202020204" pitchFamily="34" charset="0"/>
            </a:rPr>
            <a:t>enhance collaboration among Members Stakeholders, Policy-makers, Regulators and IOs</a:t>
          </a:r>
          <a:r>
            <a:rPr lang="en-US" sz="1400" b="1" i="0" u="none" strike="noStrike" kern="1200" cap="none" spc="0" dirty="0">
              <a:solidFill>
                <a:schemeClr val="tx1"/>
              </a:solidFill>
              <a:latin typeface="Helvetica" panose="020B0604020202020204" pitchFamily="34" charset="0"/>
              <a:ea typeface="Calibri"/>
              <a:cs typeface="Helvetica" panose="020B0604020202020204" pitchFamily="34" charset="0"/>
            </a:rPr>
            <a:t> for common challenges</a:t>
          </a:r>
        </a:p>
        <a:p>
          <a:pPr lvl="0" algn="l">
            <a:spcBef>
              <a:spcPts val="0"/>
            </a:spcBef>
            <a:buNone/>
            <a:defRPr/>
          </a:pPr>
          <a:r>
            <a:rPr lang="en-US" sz="1400" b="0" i="1" u="none" strike="noStrike" kern="1200" cap="none" spc="0" dirty="0">
              <a:solidFill>
                <a:schemeClr val="tx1"/>
              </a:solidFill>
              <a:latin typeface="Helvetica" panose="020B0604020202020204" pitchFamily="34" charset="0"/>
              <a:ea typeface="Calibri"/>
              <a:cs typeface="Helvetica" panose="020B0604020202020204" pitchFamily="34" charset="0"/>
            </a:rPr>
            <a:t>(Connections)</a:t>
          </a:r>
          <a:endParaRPr sz="1400" b="0" i="1" kern="1200" dirty="0">
            <a:latin typeface="Helvetica" panose="020B0604020202020204" pitchFamily="34" charset="0"/>
            <a:cs typeface="Helvetica" panose="020B0604020202020204" pitchFamily="34" charset="0"/>
          </a:endParaRPr>
        </a:p>
        <a:p>
          <a:pPr marL="0" lvl="0" indent="0" algn="ctr" defTabSz="2444745">
            <a:lnSpc>
              <a:spcPct val="90000"/>
            </a:lnSpc>
            <a:spcBef>
              <a:spcPts val="0"/>
            </a:spcBef>
            <a:spcAft>
              <a:spcPts val="0"/>
            </a:spcAft>
            <a:buNone/>
            <a:defRPr/>
          </a:pPr>
          <a:endParaRPr sz="1100" kern="1200" dirty="0"/>
        </a:p>
      </dsp:txBody>
      <dsp:txXfrm>
        <a:off x="4010274" y="2449267"/>
        <a:ext cx="1541556" cy="1413093"/>
      </dsp:txXfrm>
    </dsp:sp>
    <dsp:sp modelId="{962C0B43-88C2-4565-9BFA-9DBC1C8D8816}">
      <dsp:nvSpPr>
        <dsp:cNvPr id="0" name=""/>
        <dsp:cNvSpPr/>
      </dsp:nvSpPr>
      <dsp:spPr bwMode="auto">
        <a:xfrm>
          <a:off x="1425958" y="1729968"/>
          <a:ext cx="2569260" cy="2569260"/>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tx1"/>
        </a:fontRef>
      </dsp:style>
      <dsp:txBody>
        <a:bodyPr spcFirstLastPara="0" vertOverflow="overflow" horzOverflow="overflow" vert="horz" wrap="square" lIns="0" tIns="0" rIns="0" bIns="0" numCol="1" spcCol="1270" rtlCol="0" fromWordArt="0" anchor="ctr" anchorCtr="0" forceAA="0" compatLnSpc="0">
          <a:noAutofit/>
        </a:bodyPr>
        <a:lstStyle/>
        <a:p>
          <a:pPr lvl="0" algn="ctr">
            <a:spcBef>
              <a:spcPts val="0"/>
            </a:spcBef>
            <a:buNone/>
            <a:defRPr/>
          </a:pPr>
          <a:r>
            <a:rPr lang="en-US" sz="1400" b="1" i="0" u="none" strike="noStrike" kern="1200" cap="none" spc="0" dirty="0">
              <a:solidFill>
                <a:schemeClr val="tx1"/>
              </a:solidFill>
              <a:latin typeface="Helvetica" panose="020B0604020202020204" pitchFamily="34" charset="0"/>
              <a:ea typeface="Symbol"/>
              <a:cs typeface="Helvetica" panose="020B0604020202020204" pitchFamily="34" charset="0"/>
            </a:rPr>
            <a:t>Objective 2 : support the Members to cope with massive RES penetration</a:t>
          </a:r>
          <a:r>
            <a:rPr lang="en-US" sz="1400" b="1" i="0" u="none" strike="noStrike" kern="1200" cap="none" spc="0" dirty="0">
              <a:solidFill>
                <a:schemeClr val="tx1"/>
              </a:solidFill>
              <a:latin typeface="Helvetica" panose="020B0604020202020204" pitchFamily="34" charset="0"/>
              <a:ea typeface="Calibri"/>
              <a:cs typeface="Helvetica" panose="020B0604020202020204" pitchFamily="34" charset="0"/>
            </a:rPr>
            <a:t> </a:t>
          </a:r>
          <a:r>
            <a:rPr lang="en-US" sz="1400" b="0" i="1" u="none" strike="noStrike" kern="1200" cap="none" spc="0" dirty="0">
              <a:solidFill>
                <a:schemeClr val="tx1"/>
              </a:solidFill>
              <a:latin typeface="Helvetica" panose="020B0604020202020204" pitchFamily="34" charset="0"/>
              <a:ea typeface="Calibri"/>
              <a:cs typeface="Helvetica" panose="020B0604020202020204" pitchFamily="34" charset="0"/>
            </a:rPr>
            <a:t>(Software)</a:t>
          </a:r>
          <a:endParaRPr sz="1400" b="0" i="1" u="none" strike="noStrike" kern="1200" cap="none" spc="0" dirty="0">
            <a:solidFill>
              <a:schemeClr val="tx1"/>
            </a:solidFill>
            <a:latin typeface="Helvetica" panose="020B0604020202020204" pitchFamily="34" charset="0"/>
            <a:cs typeface="Helvetica" panose="020B0604020202020204" pitchFamily="34" charset="0"/>
          </a:endParaRPr>
        </a:p>
        <a:p>
          <a:pPr marL="0" lvl="0" indent="0" algn="ctr" defTabSz="2444747">
            <a:lnSpc>
              <a:spcPct val="90000"/>
            </a:lnSpc>
            <a:spcBef>
              <a:spcPts val="0"/>
            </a:spcBef>
            <a:spcAft>
              <a:spcPts val="0"/>
            </a:spcAft>
            <a:buNone/>
            <a:defRPr/>
          </a:pPr>
          <a:endParaRPr sz="1200" kern="1200" dirty="0">
            <a:latin typeface="Helvetica" panose="020B0604020202020204" pitchFamily="34" charset="0"/>
            <a:cs typeface="Helvetica" panose="020B0604020202020204" pitchFamily="34" charset="0"/>
          </a:endParaRPr>
        </a:p>
      </dsp:txBody>
      <dsp:txXfrm>
        <a:off x="1667897" y="2393694"/>
        <a:ext cx="1541556" cy="14130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870084-912C-4E66-88D8-672BA69B1F80}" type="datetimeFigureOut">
              <a:rPr lang="fr-FR" smtClean="0"/>
              <a:t>02/06/2025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B1C7C2-D450-4468-BD6D-3FD16A9CB7C5}" type="slidenum">
              <a:rPr lang="fr-FR" smtClean="0"/>
              <a:t>‹N›</a:t>
            </a:fld>
            <a:endParaRPr lang="fr-FR"/>
          </a:p>
        </p:txBody>
      </p:sp>
    </p:spTree>
    <p:extLst>
      <p:ext uri="{BB962C8B-B14F-4D97-AF65-F5344CB8AC3E}">
        <p14:creationId xmlns:p14="http://schemas.microsoft.com/office/powerpoint/2010/main" val="1749991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C7E8E-B3DA-446C-94C1-7A51454554CE}" type="datetimeFigureOut">
              <a:rPr lang="fr-FR" smtClean="0"/>
              <a:t>02/06/2025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AF12F-1F19-482F-980B-344806BCCE08}" type="slidenum">
              <a:rPr lang="fr-FR" smtClean="0"/>
              <a:t>‹N›</a:t>
            </a:fld>
            <a:endParaRPr lang="fr-FR"/>
          </a:p>
        </p:txBody>
      </p:sp>
    </p:spTree>
    <p:extLst>
      <p:ext uri="{BB962C8B-B14F-4D97-AF65-F5344CB8AC3E}">
        <p14:creationId xmlns:p14="http://schemas.microsoft.com/office/powerpoint/2010/main" val="317931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5AF12F-1F19-482F-980B-344806BCCE08}" type="slidenum">
              <a:rPr lang="fr-FR" smtClean="0"/>
              <a:t>1</a:t>
            </a:fld>
            <a:endParaRPr lang="fr-FR"/>
          </a:p>
        </p:txBody>
      </p:sp>
    </p:spTree>
    <p:extLst>
      <p:ext uri="{BB962C8B-B14F-4D97-AF65-F5344CB8AC3E}">
        <p14:creationId xmlns:p14="http://schemas.microsoft.com/office/powerpoint/2010/main" val="407355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D5AF12F-1F19-482F-980B-344806BCCE08}" type="slidenum">
              <a:rPr lang="fr-FR" smtClean="0"/>
              <a:t>14</a:t>
            </a:fld>
            <a:endParaRPr lang="fr-FR"/>
          </a:p>
        </p:txBody>
      </p:sp>
    </p:spTree>
    <p:extLst>
      <p:ext uri="{BB962C8B-B14F-4D97-AF65-F5344CB8AC3E}">
        <p14:creationId xmlns:p14="http://schemas.microsoft.com/office/powerpoint/2010/main" val="249204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681B-807C-482D-E456-D4B72FBDEE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DA9532-3907-850C-7BD3-C0C1128DD63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D24928-6758-D3EE-7F08-22ECB691365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A2293CD-C2CF-1075-5461-2CB5FD6A6D61}"/>
              </a:ext>
            </a:extLst>
          </p:cNvPr>
          <p:cNvSpPr>
            <a:spLocks noGrp="1"/>
          </p:cNvSpPr>
          <p:nvPr>
            <p:ph type="sldNum" sz="quarter" idx="5"/>
          </p:nvPr>
        </p:nvSpPr>
        <p:spPr/>
        <p:txBody>
          <a:bodyPr/>
          <a:lstStyle/>
          <a:p>
            <a:fld id="{2D5AF12F-1F19-482F-980B-344806BCCE08}" type="slidenum">
              <a:rPr lang="fr-FR" smtClean="0"/>
              <a:t>15</a:t>
            </a:fld>
            <a:endParaRPr lang="fr-FR"/>
          </a:p>
        </p:txBody>
      </p:sp>
    </p:spTree>
    <p:extLst>
      <p:ext uri="{BB962C8B-B14F-4D97-AF65-F5344CB8AC3E}">
        <p14:creationId xmlns:p14="http://schemas.microsoft.com/office/powerpoint/2010/main" val="25175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DB0C-3FA6-72E5-42A6-4F079182FD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81B97ED-297A-783C-D94B-84BABD41E59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B2E963-3B36-B7E3-0656-69FE29E7614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13D6FD9-1860-EF0A-F881-E1383EF8E257}"/>
              </a:ext>
            </a:extLst>
          </p:cNvPr>
          <p:cNvSpPr>
            <a:spLocks noGrp="1"/>
          </p:cNvSpPr>
          <p:nvPr>
            <p:ph type="sldNum" sz="quarter" idx="5"/>
          </p:nvPr>
        </p:nvSpPr>
        <p:spPr/>
        <p:txBody>
          <a:bodyPr/>
          <a:lstStyle/>
          <a:p>
            <a:fld id="{2D5AF12F-1F19-482F-980B-344806BCCE08}" type="slidenum">
              <a:rPr lang="fr-FR" smtClean="0"/>
              <a:t>16</a:t>
            </a:fld>
            <a:endParaRPr lang="fr-FR"/>
          </a:p>
        </p:txBody>
      </p:sp>
    </p:spTree>
    <p:extLst>
      <p:ext uri="{BB962C8B-B14F-4D97-AF65-F5344CB8AC3E}">
        <p14:creationId xmlns:p14="http://schemas.microsoft.com/office/powerpoint/2010/main" val="323714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3CB4-9936-6502-C6C9-28CF53B317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2796AC2-2088-8C80-1A51-8D0B34A2A33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3DF429-24FF-039B-6DF3-450511C4A61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02FC796-21F2-C08F-AF3A-55AB37950076}"/>
              </a:ext>
            </a:extLst>
          </p:cNvPr>
          <p:cNvSpPr>
            <a:spLocks noGrp="1"/>
          </p:cNvSpPr>
          <p:nvPr>
            <p:ph type="sldNum" sz="quarter" idx="5"/>
          </p:nvPr>
        </p:nvSpPr>
        <p:spPr/>
        <p:txBody>
          <a:bodyPr/>
          <a:lstStyle/>
          <a:p>
            <a:fld id="{2D5AF12F-1F19-482F-980B-344806BCCE08}" type="slidenum">
              <a:rPr lang="fr-FR" smtClean="0"/>
              <a:t>17</a:t>
            </a:fld>
            <a:endParaRPr lang="fr-FR"/>
          </a:p>
        </p:txBody>
      </p:sp>
    </p:spTree>
    <p:extLst>
      <p:ext uri="{BB962C8B-B14F-4D97-AF65-F5344CB8AC3E}">
        <p14:creationId xmlns:p14="http://schemas.microsoft.com/office/powerpoint/2010/main" val="11284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33CC-070E-BFB8-C298-9C99B74852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DB4501-5A20-3D70-30F4-7C0BA5A87AB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019760-D7A9-1DCC-53D7-FAC5008A03C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DCF28FE-304C-A705-BC02-23D9AF16215C}"/>
              </a:ext>
            </a:extLst>
          </p:cNvPr>
          <p:cNvSpPr>
            <a:spLocks noGrp="1"/>
          </p:cNvSpPr>
          <p:nvPr>
            <p:ph type="sldNum" sz="quarter" idx="5"/>
          </p:nvPr>
        </p:nvSpPr>
        <p:spPr/>
        <p:txBody>
          <a:bodyPr/>
          <a:lstStyle/>
          <a:p>
            <a:fld id="{2D5AF12F-1F19-482F-980B-344806BCCE08}" type="slidenum">
              <a:rPr lang="fr-FR" smtClean="0"/>
              <a:t>18</a:t>
            </a:fld>
            <a:endParaRPr lang="fr-FR"/>
          </a:p>
        </p:txBody>
      </p:sp>
    </p:spTree>
    <p:extLst>
      <p:ext uri="{BB962C8B-B14F-4D97-AF65-F5344CB8AC3E}">
        <p14:creationId xmlns:p14="http://schemas.microsoft.com/office/powerpoint/2010/main" val="19794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B224-7C1C-B2AA-AE5C-02B6D62102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1CB91A-26EF-5216-5465-AD097FC86E0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A10AFF7-C9D6-0E09-E0F4-4249F8BA3E4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78E5E6E-2E7A-18B5-78D6-FFD05078BB5B}"/>
              </a:ext>
            </a:extLst>
          </p:cNvPr>
          <p:cNvSpPr>
            <a:spLocks noGrp="1"/>
          </p:cNvSpPr>
          <p:nvPr>
            <p:ph type="sldNum" sz="quarter" idx="5"/>
          </p:nvPr>
        </p:nvSpPr>
        <p:spPr/>
        <p:txBody>
          <a:bodyPr/>
          <a:lstStyle/>
          <a:p>
            <a:fld id="{2D5AF12F-1F19-482F-980B-344806BCCE08}" type="slidenum">
              <a:rPr lang="fr-FR" smtClean="0"/>
              <a:t>20</a:t>
            </a:fld>
            <a:endParaRPr lang="fr-FR"/>
          </a:p>
        </p:txBody>
      </p:sp>
    </p:spTree>
    <p:extLst>
      <p:ext uri="{BB962C8B-B14F-4D97-AF65-F5344CB8AC3E}">
        <p14:creationId xmlns:p14="http://schemas.microsoft.com/office/powerpoint/2010/main" val="361674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E0B7-C53C-F661-66F7-C022D5C03F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07C3CF4-5832-EE7B-8534-FCF4D830B2D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614BC14-35D8-0680-7101-C9BC39EFA80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6CF8768-6ADD-F57A-3191-F18AB5AB89C4}"/>
              </a:ext>
            </a:extLst>
          </p:cNvPr>
          <p:cNvSpPr>
            <a:spLocks noGrp="1"/>
          </p:cNvSpPr>
          <p:nvPr>
            <p:ph type="sldNum" sz="quarter" idx="5"/>
          </p:nvPr>
        </p:nvSpPr>
        <p:spPr/>
        <p:txBody>
          <a:bodyPr/>
          <a:lstStyle/>
          <a:p>
            <a:fld id="{2D5AF12F-1F19-482F-980B-344806BCCE08}" type="slidenum">
              <a:rPr lang="fr-FR" smtClean="0"/>
              <a:t>21</a:t>
            </a:fld>
            <a:endParaRPr lang="fr-FR"/>
          </a:p>
        </p:txBody>
      </p:sp>
    </p:spTree>
    <p:extLst>
      <p:ext uri="{BB962C8B-B14F-4D97-AF65-F5344CB8AC3E}">
        <p14:creationId xmlns:p14="http://schemas.microsoft.com/office/powerpoint/2010/main" val="3898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4876E-15E0-94CF-C100-7A1844B43DB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D9156AD-8BAB-38F1-69F5-224ED59D1D9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2EB9837-B300-7009-CA67-7CB50F79152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64981C5-8722-CBB0-0D6C-D3B7AAE02C64}"/>
              </a:ext>
            </a:extLst>
          </p:cNvPr>
          <p:cNvSpPr>
            <a:spLocks noGrp="1"/>
          </p:cNvSpPr>
          <p:nvPr>
            <p:ph type="sldNum" sz="quarter" idx="5"/>
          </p:nvPr>
        </p:nvSpPr>
        <p:spPr/>
        <p:txBody>
          <a:bodyPr/>
          <a:lstStyle/>
          <a:p>
            <a:fld id="{2D5AF12F-1F19-482F-980B-344806BCCE08}" type="slidenum">
              <a:rPr lang="fr-FR" smtClean="0"/>
              <a:t>22</a:t>
            </a:fld>
            <a:endParaRPr lang="fr-FR"/>
          </a:p>
        </p:txBody>
      </p:sp>
    </p:spTree>
    <p:extLst>
      <p:ext uri="{BB962C8B-B14F-4D97-AF65-F5344CB8AC3E}">
        <p14:creationId xmlns:p14="http://schemas.microsoft.com/office/powerpoint/2010/main" val="43114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4D707-2482-BAD4-F049-8D8473B11A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5ACA54-7873-C0E0-6AC2-19902C8AEA0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4AFE4C-4598-0D5D-762A-FCF6EEA3CE0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9ED5C10-5901-AB42-1F2E-1A14C9F06877}"/>
              </a:ext>
            </a:extLst>
          </p:cNvPr>
          <p:cNvSpPr>
            <a:spLocks noGrp="1"/>
          </p:cNvSpPr>
          <p:nvPr>
            <p:ph type="sldNum" sz="quarter" idx="5"/>
          </p:nvPr>
        </p:nvSpPr>
        <p:spPr/>
        <p:txBody>
          <a:bodyPr/>
          <a:lstStyle/>
          <a:p>
            <a:fld id="{2D5AF12F-1F19-482F-980B-344806BCCE08}" type="slidenum">
              <a:rPr lang="fr-FR" smtClean="0"/>
              <a:t>23</a:t>
            </a:fld>
            <a:endParaRPr lang="fr-FR"/>
          </a:p>
        </p:txBody>
      </p:sp>
    </p:spTree>
    <p:extLst>
      <p:ext uri="{BB962C8B-B14F-4D97-AF65-F5344CB8AC3E}">
        <p14:creationId xmlns:p14="http://schemas.microsoft.com/office/powerpoint/2010/main" val="28024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70E4-601F-1B95-BA8D-A95EF3216E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E4D276-9000-5778-112D-8EFE466EB75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3D9EF3-2583-4400-2514-090FF56E4505}"/>
              </a:ext>
            </a:extLst>
          </p:cNvPr>
          <p:cNvSpPr>
            <a:spLocks noGrp="1"/>
          </p:cNvSpPr>
          <p:nvPr>
            <p:ph type="body" idx="1"/>
          </p:nvPr>
        </p:nvSpPr>
        <p:spPr/>
        <p:txBody>
          <a:bodyPr/>
          <a:lstStyle/>
          <a:p>
            <a:pPr algn="just">
              <a:lnSpc>
                <a:spcPct val="150000"/>
              </a:lnSpc>
            </a:pP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DA77C51E-E11B-F6C9-A822-291327B07CE0}"/>
              </a:ext>
            </a:extLst>
          </p:cNvPr>
          <p:cNvSpPr>
            <a:spLocks noGrp="1"/>
          </p:cNvSpPr>
          <p:nvPr>
            <p:ph type="sldNum" sz="quarter" idx="5"/>
          </p:nvPr>
        </p:nvSpPr>
        <p:spPr/>
        <p:txBody>
          <a:bodyPr/>
          <a:lstStyle/>
          <a:p>
            <a:fld id="{2D5AF12F-1F19-482F-980B-344806BCCE08}" type="slidenum">
              <a:rPr lang="fr-FR" smtClean="0"/>
              <a:t>24</a:t>
            </a:fld>
            <a:endParaRPr lang="fr-FR"/>
          </a:p>
        </p:txBody>
      </p:sp>
    </p:spTree>
    <p:extLst>
      <p:ext uri="{BB962C8B-B14F-4D97-AF65-F5344CB8AC3E}">
        <p14:creationId xmlns:p14="http://schemas.microsoft.com/office/powerpoint/2010/main" val="36967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33425"/>
            <a:ext cx="6515100" cy="3665538"/>
          </a:xfrm>
        </p:spPr>
      </p:sp>
      <p:sp>
        <p:nvSpPr>
          <p:cNvPr id="3" name="Segnaposto note 2"/>
          <p:cNvSpPr>
            <a:spLocks noGrp="1"/>
          </p:cNvSpPr>
          <p:nvPr>
            <p:ph type="body" idx="1"/>
          </p:nvPr>
        </p:nvSpPr>
        <p:spPr/>
        <p:txBody>
          <a:bodyPr>
            <a:normAutofit/>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082075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B7E1E-59FC-1AF0-544E-9229F05AB3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32C574-AFBC-63BC-45B1-4E78CC335B1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ED36E88-A59B-BAC9-3655-7C8A46BD7B2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DF730F6-02BC-313B-0683-AB87F3817A0C}"/>
              </a:ext>
            </a:extLst>
          </p:cNvPr>
          <p:cNvSpPr>
            <a:spLocks noGrp="1"/>
          </p:cNvSpPr>
          <p:nvPr>
            <p:ph type="sldNum" sz="quarter" idx="5"/>
          </p:nvPr>
        </p:nvSpPr>
        <p:spPr/>
        <p:txBody>
          <a:bodyPr/>
          <a:lstStyle/>
          <a:p>
            <a:fld id="{2D5AF12F-1F19-482F-980B-344806BCCE08}" type="slidenum">
              <a:rPr lang="fr-FR" smtClean="0"/>
              <a:t>25</a:t>
            </a:fld>
            <a:endParaRPr lang="fr-FR"/>
          </a:p>
        </p:txBody>
      </p:sp>
    </p:spTree>
    <p:extLst>
      <p:ext uri="{BB962C8B-B14F-4D97-AF65-F5344CB8AC3E}">
        <p14:creationId xmlns:p14="http://schemas.microsoft.com/office/powerpoint/2010/main" val="326977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B542-B86E-C376-A772-B1799F5BBA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3B2A3C8-4496-3B04-3839-CB63FB1ACBA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217E03-B128-B86A-3FD3-8B186FD6FEB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82AFD9A-7320-4B45-0654-16E9AF994FB1}"/>
              </a:ext>
            </a:extLst>
          </p:cNvPr>
          <p:cNvSpPr>
            <a:spLocks noGrp="1"/>
          </p:cNvSpPr>
          <p:nvPr>
            <p:ph type="sldNum" sz="quarter" idx="5"/>
          </p:nvPr>
        </p:nvSpPr>
        <p:spPr/>
        <p:txBody>
          <a:bodyPr/>
          <a:lstStyle/>
          <a:p>
            <a:fld id="{2D5AF12F-1F19-482F-980B-344806BCCE08}" type="slidenum">
              <a:rPr lang="fr-FR" smtClean="0"/>
              <a:t>26</a:t>
            </a:fld>
            <a:endParaRPr lang="fr-FR"/>
          </a:p>
        </p:txBody>
      </p:sp>
    </p:spTree>
    <p:extLst>
      <p:ext uri="{BB962C8B-B14F-4D97-AF65-F5344CB8AC3E}">
        <p14:creationId xmlns:p14="http://schemas.microsoft.com/office/powerpoint/2010/main" val="492559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EE815-E7BE-80DA-DB3E-56692C25903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E1A6A8-C9FA-685E-F42F-DE5489BE389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25E766-6BBD-9BD7-95F2-A0A3F11CC95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BA9271C-1983-BFE7-8FCB-46C32604A8F3}"/>
              </a:ext>
            </a:extLst>
          </p:cNvPr>
          <p:cNvSpPr>
            <a:spLocks noGrp="1"/>
          </p:cNvSpPr>
          <p:nvPr>
            <p:ph type="sldNum" sz="quarter" idx="5"/>
          </p:nvPr>
        </p:nvSpPr>
        <p:spPr/>
        <p:txBody>
          <a:bodyPr/>
          <a:lstStyle/>
          <a:p>
            <a:fld id="{2D5AF12F-1F19-482F-980B-344806BCCE08}" type="slidenum">
              <a:rPr lang="fr-FR" smtClean="0"/>
              <a:t>27</a:t>
            </a:fld>
            <a:endParaRPr lang="fr-FR"/>
          </a:p>
        </p:txBody>
      </p:sp>
    </p:spTree>
    <p:extLst>
      <p:ext uri="{BB962C8B-B14F-4D97-AF65-F5344CB8AC3E}">
        <p14:creationId xmlns:p14="http://schemas.microsoft.com/office/powerpoint/2010/main" val="13223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6ED9-2E5B-8738-68BA-E1457ADFEF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CC66B40-8117-5363-D83E-9F7DD22518B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1AFB899-8449-0ADF-C58E-54F10D203EC1}"/>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DAA7C3D8-3121-9C33-4555-5D7C1EA4B5AA}"/>
              </a:ext>
            </a:extLst>
          </p:cNvPr>
          <p:cNvSpPr>
            <a:spLocks noGrp="1"/>
          </p:cNvSpPr>
          <p:nvPr>
            <p:ph type="sldNum" sz="quarter" idx="5"/>
          </p:nvPr>
        </p:nvSpPr>
        <p:spPr/>
        <p:txBody>
          <a:bodyPr/>
          <a:lstStyle/>
          <a:p>
            <a:fld id="{2D5AF12F-1F19-482F-980B-344806BCCE08}" type="slidenum">
              <a:rPr lang="fr-FR" smtClean="0"/>
              <a:t>28</a:t>
            </a:fld>
            <a:endParaRPr lang="fr-FR"/>
          </a:p>
        </p:txBody>
      </p:sp>
    </p:spTree>
    <p:extLst>
      <p:ext uri="{BB962C8B-B14F-4D97-AF65-F5344CB8AC3E}">
        <p14:creationId xmlns:p14="http://schemas.microsoft.com/office/powerpoint/2010/main" val="342183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1049-1082-74E2-0C0E-A5019CBB4D1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421B9F-D81B-A090-F213-264F14E91D7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208BAE4-2E5D-0B78-5CDE-78034843FE1B}"/>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62713DA7-1EE0-2C18-1ED1-01DFFB21D587}"/>
              </a:ext>
            </a:extLst>
          </p:cNvPr>
          <p:cNvSpPr>
            <a:spLocks noGrp="1"/>
          </p:cNvSpPr>
          <p:nvPr>
            <p:ph type="sldNum" sz="quarter" idx="5"/>
          </p:nvPr>
        </p:nvSpPr>
        <p:spPr/>
        <p:txBody>
          <a:bodyPr/>
          <a:lstStyle/>
          <a:p>
            <a:fld id="{2D5AF12F-1F19-482F-980B-344806BCCE08}" type="slidenum">
              <a:rPr lang="fr-FR" smtClean="0"/>
              <a:t>29</a:t>
            </a:fld>
            <a:endParaRPr lang="fr-FR"/>
          </a:p>
        </p:txBody>
      </p:sp>
    </p:spTree>
    <p:extLst>
      <p:ext uri="{BB962C8B-B14F-4D97-AF65-F5344CB8AC3E}">
        <p14:creationId xmlns:p14="http://schemas.microsoft.com/office/powerpoint/2010/main" val="1660566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DBA8-43F3-558B-A299-591B2FE83A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878804-2717-8387-BEE7-320369A3713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78D0EB-D837-D9C2-E203-64251D91E785}"/>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D72532AB-D2BB-7162-9D64-833BC5137205}"/>
              </a:ext>
            </a:extLst>
          </p:cNvPr>
          <p:cNvSpPr>
            <a:spLocks noGrp="1"/>
          </p:cNvSpPr>
          <p:nvPr>
            <p:ph type="sldNum" sz="quarter" idx="5"/>
          </p:nvPr>
        </p:nvSpPr>
        <p:spPr/>
        <p:txBody>
          <a:bodyPr/>
          <a:lstStyle/>
          <a:p>
            <a:fld id="{2D5AF12F-1F19-482F-980B-344806BCCE08}" type="slidenum">
              <a:rPr lang="fr-FR" smtClean="0"/>
              <a:t>30</a:t>
            </a:fld>
            <a:endParaRPr lang="fr-FR"/>
          </a:p>
        </p:txBody>
      </p:sp>
    </p:spTree>
    <p:extLst>
      <p:ext uri="{BB962C8B-B14F-4D97-AF65-F5344CB8AC3E}">
        <p14:creationId xmlns:p14="http://schemas.microsoft.com/office/powerpoint/2010/main" val="108249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15826-075C-E113-1EA6-7E0D9AF27B2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90C8AB-D838-F859-60FD-9948DB98833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6B30AA7-998B-1555-3A5A-89B6D05D0D7E}"/>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312062DB-12AA-B72C-9AB9-AEA1FD163EE6}"/>
              </a:ext>
            </a:extLst>
          </p:cNvPr>
          <p:cNvSpPr>
            <a:spLocks noGrp="1"/>
          </p:cNvSpPr>
          <p:nvPr>
            <p:ph type="sldNum" sz="quarter" idx="5"/>
          </p:nvPr>
        </p:nvSpPr>
        <p:spPr/>
        <p:txBody>
          <a:bodyPr/>
          <a:lstStyle/>
          <a:p>
            <a:fld id="{2D5AF12F-1F19-482F-980B-344806BCCE08}" type="slidenum">
              <a:rPr lang="fr-FR" smtClean="0"/>
              <a:t>32</a:t>
            </a:fld>
            <a:endParaRPr lang="fr-FR"/>
          </a:p>
        </p:txBody>
      </p:sp>
    </p:spTree>
    <p:extLst>
      <p:ext uri="{BB962C8B-B14F-4D97-AF65-F5344CB8AC3E}">
        <p14:creationId xmlns:p14="http://schemas.microsoft.com/office/powerpoint/2010/main" val="22986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1EAE-1232-1DE1-CFD4-653A352FBB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4F3E80-DAA6-F4A4-F0F7-C2E90C902CE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98D1F43-908C-F6F7-9220-655C71583F93}"/>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1B9B79CC-3598-D522-BDF5-F05F2C709A4C}"/>
              </a:ext>
            </a:extLst>
          </p:cNvPr>
          <p:cNvSpPr>
            <a:spLocks noGrp="1"/>
          </p:cNvSpPr>
          <p:nvPr>
            <p:ph type="sldNum" sz="quarter" idx="5"/>
          </p:nvPr>
        </p:nvSpPr>
        <p:spPr/>
        <p:txBody>
          <a:bodyPr/>
          <a:lstStyle/>
          <a:p>
            <a:fld id="{2D5AF12F-1F19-482F-980B-344806BCCE08}" type="slidenum">
              <a:rPr lang="fr-FR" smtClean="0"/>
              <a:t>33</a:t>
            </a:fld>
            <a:endParaRPr lang="fr-FR"/>
          </a:p>
        </p:txBody>
      </p:sp>
    </p:spTree>
    <p:extLst>
      <p:ext uri="{BB962C8B-B14F-4D97-AF65-F5344CB8AC3E}">
        <p14:creationId xmlns:p14="http://schemas.microsoft.com/office/powerpoint/2010/main" val="2156806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CE08-AA91-44B0-EEE5-A957FB9CF4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FD5EC8-EFBD-D923-DA99-2DDFF3A89BB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A80122-33CD-4E99-C4C9-3F57BFA1464C}"/>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84D444B6-C910-2D75-B322-803B5B82320F}"/>
              </a:ext>
            </a:extLst>
          </p:cNvPr>
          <p:cNvSpPr>
            <a:spLocks noGrp="1"/>
          </p:cNvSpPr>
          <p:nvPr>
            <p:ph type="sldNum" sz="quarter" idx="5"/>
          </p:nvPr>
        </p:nvSpPr>
        <p:spPr/>
        <p:txBody>
          <a:bodyPr/>
          <a:lstStyle/>
          <a:p>
            <a:fld id="{2D5AF12F-1F19-482F-980B-344806BCCE08}" type="slidenum">
              <a:rPr lang="fr-FR" smtClean="0"/>
              <a:t>34</a:t>
            </a:fld>
            <a:endParaRPr lang="fr-FR"/>
          </a:p>
        </p:txBody>
      </p:sp>
    </p:spTree>
    <p:extLst>
      <p:ext uri="{BB962C8B-B14F-4D97-AF65-F5344CB8AC3E}">
        <p14:creationId xmlns:p14="http://schemas.microsoft.com/office/powerpoint/2010/main" val="351201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29D4D-954A-7AD2-829D-992465A41A7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0D258B-2957-6154-6CDE-E681B985B00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7ECCEF9-EDE4-8095-1F94-18CC6181321F}"/>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195A14FE-C734-3555-9A7C-1882DCA259F0}"/>
              </a:ext>
            </a:extLst>
          </p:cNvPr>
          <p:cNvSpPr>
            <a:spLocks noGrp="1"/>
          </p:cNvSpPr>
          <p:nvPr>
            <p:ph type="sldNum" sz="quarter" idx="5"/>
          </p:nvPr>
        </p:nvSpPr>
        <p:spPr/>
        <p:txBody>
          <a:bodyPr/>
          <a:lstStyle/>
          <a:p>
            <a:fld id="{2D5AF12F-1F19-482F-980B-344806BCCE08}" type="slidenum">
              <a:rPr lang="fr-FR" smtClean="0"/>
              <a:t>35</a:t>
            </a:fld>
            <a:endParaRPr lang="fr-FR"/>
          </a:p>
        </p:txBody>
      </p:sp>
    </p:spTree>
    <p:extLst>
      <p:ext uri="{BB962C8B-B14F-4D97-AF65-F5344CB8AC3E}">
        <p14:creationId xmlns:p14="http://schemas.microsoft.com/office/powerpoint/2010/main" val="170233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B535-1667-41A7-FCAB-CBA82567B6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E08310A-572E-562B-A08E-28FF29910445}"/>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07E228D8-23A5-ED05-3F8E-9784A48E90C2}"/>
              </a:ext>
            </a:extLst>
          </p:cNvPr>
          <p:cNvSpPr>
            <a:spLocks noGrp="1"/>
          </p:cNvSpPr>
          <p:nvPr>
            <p:ph type="body" idx="1"/>
          </p:nvPr>
        </p:nvSpPr>
        <p:spPr/>
        <p:txBody>
          <a:bodyPr>
            <a:normAutofit/>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68255869-9981-B06C-5D36-9C71C5DEB70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337206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76A7-D2DA-77B6-1FB8-684F284AD3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F4B2F5-B361-0043-5BCB-CB9B583F012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D36CF88-A2AA-75D8-46D7-383354CFC442}"/>
              </a:ext>
            </a:extLst>
          </p:cNvPr>
          <p:cNvSpPr>
            <a:spLocks noGrp="1"/>
          </p:cNvSpPr>
          <p:nvPr>
            <p:ph type="body" idx="1"/>
          </p:nvPr>
        </p:nvSpPr>
        <p:spPr/>
        <p:txBody>
          <a:bodyPr/>
          <a:lstStyle/>
          <a:p>
            <a:pPr algn="just">
              <a:lnSpc>
                <a:spcPct val="150000"/>
              </a:lnSpc>
              <a:buNone/>
            </a:pP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793BF6F1-8269-A80A-F788-C0978CE7EC99}"/>
              </a:ext>
            </a:extLst>
          </p:cNvPr>
          <p:cNvSpPr>
            <a:spLocks noGrp="1"/>
          </p:cNvSpPr>
          <p:nvPr>
            <p:ph type="sldNum" sz="quarter" idx="5"/>
          </p:nvPr>
        </p:nvSpPr>
        <p:spPr/>
        <p:txBody>
          <a:bodyPr/>
          <a:lstStyle/>
          <a:p>
            <a:fld id="{2D5AF12F-1F19-482F-980B-344806BCCE08}" type="slidenum">
              <a:rPr lang="fr-FR" smtClean="0"/>
              <a:t>36</a:t>
            </a:fld>
            <a:endParaRPr lang="fr-FR"/>
          </a:p>
        </p:txBody>
      </p:sp>
    </p:spTree>
    <p:extLst>
      <p:ext uri="{BB962C8B-B14F-4D97-AF65-F5344CB8AC3E}">
        <p14:creationId xmlns:p14="http://schemas.microsoft.com/office/powerpoint/2010/main" val="1812848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3266-62B6-8E8F-3E95-93D34A6DB5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A9B458-09F5-3B60-9910-2656CF0DA6B1}"/>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290C32BB-A807-A95B-240D-A8F6B8B0DFCB}"/>
              </a:ext>
            </a:extLst>
          </p:cNvPr>
          <p:cNvSpPr>
            <a:spLocks noGrp="1"/>
          </p:cNvSpPr>
          <p:nvPr>
            <p:ph type="body" idx="1"/>
          </p:nvPr>
        </p:nvSpPr>
        <p:spPr/>
        <p:txBody>
          <a:bodyPr/>
          <a:lstStyle/>
          <a:p>
            <a:pPr marL="0" marR="0" lvl="0" indent="0" algn="l" defTabSz="228600" eaLnBrk="1" fontAlgn="auto" latinLnBrk="0" hangingPunct="1">
              <a:lnSpc>
                <a:spcPct val="150000"/>
              </a:lnSpc>
              <a:spcBef>
                <a:spcPts val="600"/>
              </a:spcBef>
              <a:spcAft>
                <a:spcPts val="600"/>
              </a:spcAft>
              <a:buClrTx/>
              <a:buSzTx/>
              <a:buFont typeface="Arial" panose="020B0604020202020204" pitchFamily="34" charset="0"/>
              <a:buNone/>
              <a:tabLst/>
              <a:defRPr/>
            </a:pPr>
            <a:endParaRPr lang="en-US" sz="2000" dirty="0">
              <a:solidFill>
                <a:srgbClr val="002060"/>
              </a:solidFill>
              <a:latin typeface="Arial"/>
            </a:endParaRPr>
          </a:p>
        </p:txBody>
      </p:sp>
    </p:spTree>
    <p:extLst>
      <p:ext uri="{BB962C8B-B14F-4D97-AF65-F5344CB8AC3E}">
        <p14:creationId xmlns:p14="http://schemas.microsoft.com/office/powerpoint/2010/main" val="361458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57677-3D4E-79B7-90E1-4A10BDB7573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E00A69-F822-68BC-8EB6-05C43A190880}"/>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492C3ACA-946A-A8E1-FD4C-C3D38976FD96}"/>
              </a:ext>
            </a:extLst>
          </p:cNvPr>
          <p:cNvSpPr>
            <a:spLocks noGrp="1"/>
          </p:cNvSpPr>
          <p:nvPr>
            <p:ph type="body" idx="1"/>
          </p:nvPr>
        </p:nvSpPr>
        <p:spPr/>
        <p:txBody>
          <a:bodyPr>
            <a:normAutofit/>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235715F1-C51A-143E-42D9-1651E5041DD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3883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E54E-C90E-B41E-8811-4D1168A3C4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FE6290-8779-D9DA-076C-F1A9EF084829}"/>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5F2D7F25-5E40-9406-AB49-9258809D0441}"/>
              </a:ext>
            </a:extLst>
          </p:cNvPr>
          <p:cNvSpPr>
            <a:spLocks noGrp="1"/>
          </p:cNvSpPr>
          <p:nvPr>
            <p:ph type="body" idx="1"/>
          </p:nvPr>
        </p:nvSpPr>
        <p:spPr/>
        <p:txBody>
          <a:bodyPr>
            <a:normAutofit fontScale="92500" lnSpcReduction="10000"/>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1569ADC7-25E4-EAAD-D46B-F7BAA5FF6D3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943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2B39-4DC3-9A9B-4685-3EB99FA6519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E79542A-9205-A10C-9887-2D484B31854A}"/>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CAD074D0-65FE-162B-3367-5432C037E3CE}"/>
              </a:ext>
            </a:extLst>
          </p:cNvPr>
          <p:cNvSpPr>
            <a:spLocks noGrp="1"/>
          </p:cNvSpPr>
          <p:nvPr>
            <p:ph type="body" idx="1"/>
          </p:nvPr>
        </p:nvSpPr>
        <p:spPr/>
        <p:txBody>
          <a:bodyPr>
            <a:normAutofit/>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7A15FC21-A2AC-4774-A2C0-4A5ADE30C6A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62552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DBEF-FE2D-CE1D-9188-A8878F98FEA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57064B-B880-28BA-A8B6-D23F7343F123}"/>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199ECA4A-09C6-124C-7544-AD7BC24BC2B1}"/>
              </a:ext>
            </a:extLst>
          </p:cNvPr>
          <p:cNvSpPr>
            <a:spLocks noGrp="1"/>
          </p:cNvSpPr>
          <p:nvPr>
            <p:ph type="body" idx="1"/>
          </p:nvPr>
        </p:nvSpPr>
        <p:spPr/>
        <p:txBody>
          <a:bodyPr>
            <a:normAutofit/>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36F177A1-7055-4114-57D8-AC7E4362A7F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60736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B8F73-FDB7-A7CC-3666-D1F37243C18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48E4D4-FA5F-F024-DFDB-2FCAF4E24ED6}"/>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CDD2A135-AF3B-A76F-995B-A32C59910EFF}"/>
              </a:ext>
            </a:extLst>
          </p:cNvPr>
          <p:cNvSpPr>
            <a:spLocks noGrp="1"/>
          </p:cNvSpPr>
          <p:nvPr>
            <p:ph type="body" idx="1"/>
          </p:nvPr>
        </p:nvSpPr>
        <p:spPr/>
        <p:txBody>
          <a:bodyPr>
            <a:normAutofit fontScale="47500" lnSpcReduction="20000"/>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2557664F-589A-5716-6636-4FE76173FB2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48531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C1095-FF1F-EC37-1DB7-C26836C5E60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FA9B70-CE34-95A4-0A3B-2850641C514F}"/>
              </a:ext>
            </a:extLst>
          </p:cNvPr>
          <p:cNvSpPr>
            <a:spLocks noGrp="1" noRot="1" noChangeAspect="1"/>
          </p:cNvSpPr>
          <p:nvPr>
            <p:ph type="sldImg"/>
          </p:nvPr>
        </p:nvSpPr>
        <p:spPr>
          <a:xfrm>
            <a:off x="104775" y="733425"/>
            <a:ext cx="6515100" cy="3665538"/>
          </a:xfrm>
        </p:spPr>
      </p:sp>
      <p:sp>
        <p:nvSpPr>
          <p:cNvPr id="3" name="Segnaposto note 2">
            <a:extLst>
              <a:ext uri="{FF2B5EF4-FFF2-40B4-BE49-F238E27FC236}">
                <a16:creationId xmlns:a16="http://schemas.microsoft.com/office/drawing/2014/main" id="{528F23B9-9F35-C65D-3827-2A83EB422EF9}"/>
              </a:ext>
            </a:extLst>
          </p:cNvPr>
          <p:cNvSpPr>
            <a:spLocks noGrp="1"/>
          </p:cNvSpPr>
          <p:nvPr>
            <p:ph type="body" idx="1"/>
          </p:nvPr>
        </p:nvSpPr>
        <p:spPr/>
        <p:txBody>
          <a:bodyPr>
            <a:normAutofit fontScale="92500"/>
          </a:bodyPr>
          <a:lstStyle/>
          <a:p>
            <a:pPr algn="just">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1B79701D-BB56-521B-3213-24AFE411F35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it-IT"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245283851"/>
      </p:ext>
    </p:extLst>
  </p:cSld>
  <p:clrMapOvr>
    <a:masterClrMapping/>
  </p:clrMapOvr>
</p:notes>
</file>

<file path=ppt/slideLayouts/_rels/slideLayout1.xml.rels><?xml version="1.0" encoding="UTF-8" standalone="yes" ?><Relationships xmlns="http://schemas.openxmlformats.org/package/2006/relationships"><Relationship Id="rId3" Target="../media/image2.jpeg" Type="http://schemas.openxmlformats.org/officeDocument/2006/relationships/image"/><Relationship Id="rId2" Target="../media/image1.jp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arget="../media/image10.jpeg" Type="http://schemas.openxmlformats.org/officeDocument/2006/relationships/image"/><Relationship Id="rId2" Target="../media/image9.png" Type="http://schemas.openxmlformats.org/officeDocument/2006/relationships/image"/><Relationship Id="rId1" Target="../slideMasters/slideMaster3.xml" Type="http://schemas.openxmlformats.org/officeDocument/2006/relationships/slideMaster"/><Relationship Id="rId4" Target="../media/image8.jpeg" Type="http://schemas.openxmlformats.org/officeDocument/2006/relationships/image"/></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arget="../media/image7.jpeg" Type="http://schemas.openxmlformats.org/officeDocument/2006/relationships/image"/><Relationship Id="rId2" Target="../media/image6.png" Type="http://schemas.openxmlformats.org/officeDocument/2006/relationships/image"/><Relationship Id="rId1" Target="../slideMasters/slideMaster1.xml" Type="http://schemas.openxmlformats.org/officeDocument/2006/relationships/slideMaster"/><Relationship Id="rId4" Target="../media/image8.jpeg" Type="http://schemas.openxmlformats.org/officeDocument/2006/relationships/image"/></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arget="../media/image10.jpeg" Type="http://schemas.openxmlformats.org/officeDocument/2006/relationships/image"/><Relationship Id="rId2" Target="../media/image9.png" Type="http://schemas.openxmlformats.org/officeDocument/2006/relationships/image"/><Relationship Id="rId1" Target="../slideMasters/slideMaster4.xml" Type="http://schemas.openxmlformats.org/officeDocument/2006/relationships/slideMaster"/><Relationship Id="rId4" Target="../media/image8.jpeg" Type="http://schemas.openxmlformats.org/officeDocument/2006/relationships/image"/></Relationships>
</file>

<file path=ppt/slideLayouts/_rels/slideLayout6.xml.rels><?xml version="1.0" encoding="UTF-8" standalone="yes" ?><Relationships xmlns="http://schemas.openxmlformats.org/package/2006/relationships"><Relationship Id="rId3" Target="../media/image10.jpeg" Type="http://schemas.openxmlformats.org/officeDocument/2006/relationships/image"/><Relationship Id="rId2" Target="../media/image9.png" Type="http://schemas.openxmlformats.org/officeDocument/2006/relationships/image"/><Relationship Id="rId1" Target="../slideMasters/slideMaster1.xml" Type="http://schemas.openxmlformats.org/officeDocument/2006/relationships/slideMaster"/><Relationship Id="rId4" Target="../media/image8.jpeg" Type="http://schemas.openxmlformats.org/officeDocument/2006/relationships/image"/></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 y="0"/>
            <a:ext cx="12190095" cy="6858000"/>
          </a:xfrm>
          <a:prstGeom prst="rect">
            <a:avLst/>
          </a:prstGeom>
        </p:spPr>
      </p:pic>
      <p:sp>
        <p:nvSpPr>
          <p:cNvPr id="4" name="Titre 1"/>
          <p:cNvSpPr>
            <a:spLocks noGrp="1"/>
          </p:cNvSpPr>
          <p:nvPr>
            <p:ph type="title" hasCustomPrompt="1"/>
          </p:nvPr>
        </p:nvSpPr>
        <p:spPr>
          <a:xfrm>
            <a:off x="452284" y="787414"/>
            <a:ext cx="11189110" cy="1792153"/>
          </a:xfrm>
          <a:noFill/>
        </p:spPr>
        <p:txBody>
          <a:bodyPr anchor="ctr">
            <a:normAutofit/>
          </a:bodyPr>
          <a:lstStyle>
            <a:lvl1pPr algn="l">
              <a:defRPr sz="4000" baseline="0">
                <a:solidFill>
                  <a:schemeClr val="bg1"/>
                </a:solidFill>
              </a:defRPr>
            </a:lvl1pPr>
          </a:lstStyle>
          <a:p>
            <a:r>
              <a:rPr lang="fr-FR" dirty="0"/>
              <a:t>Enter </a:t>
            </a:r>
            <a:r>
              <a:rPr lang="fr-FR" dirty="0" err="1"/>
              <a:t>title</a:t>
            </a:r>
            <a:r>
              <a:rPr lang="fr-FR" dirty="0"/>
              <a:t> of tutorial </a:t>
            </a:r>
            <a:br>
              <a:rPr lang="fr-FR" dirty="0"/>
            </a:br>
            <a:endParaRPr lang="fr-FR" dirty="0"/>
          </a:p>
        </p:txBody>
      </p:sp>
      <p:sp>
        <p:nvSpPr>
          <p:cNvPr id="5" name="Espace réservé du texte 9"/>
          <p:cNvSpPr>
            <a:spLocks noGrp="1"/>
          </p:cNvSpPr>
          <p:nvPr>
            <p:ph type="body" sz="quarter" idx="10" hasCustomPrompt="1"/>
          </p:nvPr>
        </p:nvSpPr>
        <p:spPr>
          <a:xfrm>
            <a:off x="452284" y="3867272"/>
            <a:ext cx="11189110" cy="478952"/>
          </a:xfrm>
        </p:spPr>
        <p:txBody>
          <a:bodyPr>
            <a:noAutofit/>
          </a:bodyPr>
          <a:lstStyle>
            <a:lvl1pPr marL="0" indent="0" algn="l">
              <a:buFontTx/>
              <a:buNone/>
              <a:defRPr sz="24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Presented</a:t>
            </a:r>
            <a:r>
              <a:rPr lang="fr-FR" dirty="0"/>
              <a:t> by XXX - </a:t>
            </a:r>
            <a:r>
              <a:rPr lang="fr-FR" dirty="0" err="1"/>
              <a:t>Study</a:t>
            </a:r>
            <a:r>
              <a:rPr lang="fr-FR" dirty="0"/>
              <a:t> </a:t>
            </a:r>
            <a:r>
              <a:rPr lang="fr-FR" dirty="0" err="1"/>
              <a:t>Committee</a:t>
            </a:r>
            <a:r>
              <a:rPr lang="fr-FR" dirty="0"/>
              <a:t> </a:t>
            </a:r>
          </a:p>
        </p:txBody>
      </p:sp>
      <p:sp>
        <p:nvSpPr>
          <p:cNvPr id="7" name="Espace réservé du texte 6"/>
          <p:cNvSpPr>
            <a:spLocks noGrp="1"/>
          </p:cNvSpPr>
          <p:nvPr>
            <p:ph type="body" sz="quarter" idx="13" hasCustomPrompt="1"/>
          </p:nvPr>
        </p:nvSpPr>
        <p:spPr>
          <a:xfrm>
            <a:off x="451980" y="4346224"/>
            <a:ext cx="11189414" cy="774416"/>
          </a:xfrm>
        </p:spPr>
        <p:txBody>
          <a:bodyPr>
            <a:noAutofit/>
          </a:bodyPr>
          <a:lstStyle>
            <a:lvl1pPr marL="0" indent="0" algn="l">
              <a:buNone/>
              <a:defRPr sz="2400" b="1" i="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FR" dirty="0"/>
              <a:t>Place - Date</a:t>
            </a:r>
          </a:p>
        </p:txBody>
      </p:sp>
      <p:pic>
        <p:nvPicPr>
          <p:cNvPr id="6" name="Picture 5">
            <a:extLst>
              <a:ext uri="{FF2B5EF4-FFF2-40B4-BE49-F238E27FC236}">
                <a16:creationId xmlns:a16="http://schemas.microsoft.com/office/drawing/2014/main" id="{3AA5EC24-77BE-4124-9D6A-BFFC8786B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690" y="5120640"/>
            <a:ext cx="3810330" cy="1463167"/>
          </a:xfrm>
          <a:prstGeom prst="rect">
            <a:avLst/>
          </a:prstGeom>
        </p:spPr>
      </p:pic>
    </p:spTree>
    <p:extLst>
      <p:ext uri="{BB962C8B-B14F-4D97-AF65-F5344CB8AC3E}">
        <p14:creationId xmlns:p14="http://schemas.microsoft.com/office/powerpoint/2010/main" val="130433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278282"/>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DISCLAIM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userDrawn="1"/>
        </p:nvSpPr>
        <p:spPr>
          <a:xfrm>
            <a:off x="4565624" y="909848"/>
            <a:ext cx="4169887" cy="1908215"/>
          </a:xfrm>
          <a:prstGeom prst="rect">
            <a:avLst/>
          </a:prstGeom>
          <a:noFill/>
        </p:spPr>
        <p:txBody>
          <a:bodyPr wrap="square" rtlCol="0">
            <a:spAutoFit/>
          </a:bodyPr>
          <a:lstStyle/>
          <a:p>
            <a:pPr marL="0" algn="just"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Copyright © 2018</a:t>
            </a:r>
          </a:p>
          <a:p>
            <a:pPr marL="0" algn="just"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algn="l" hangingPunct="0"/>
            <a:r>
              <a:rPr lang="en-US" sz="1600" i="0" kern="1200" dirty="0">
                <a:solidFill>
                  <a:schemeClr val="tx1"/>
                </a:solidFill>
                <a:effectLst/>
                <a:latin typeface="Arial" panose="020B0604020202020204" pitchFamily="34" charset="0"/>
                <a:ea typeface="+mn-ea"/>
                <a:cs typeface="Arial" panose="020B0604020202020204" pitchFamily="34" charset="0"/>
              </a:rPr>
              <a:t>This tutorial has been prepared</a:t>
            </a:r>
            <a:r>
              <a:rPr lang="en-US" sz="1600" i="0" kern="1200" baseline="0" dirty="0">
                <a:solidFill>
                  <a:schemeClr val="tx1"/>
                </a:solidFill>
                <a:effectLst/>
                <a:latin typeface="Arial" panose="020B0604020202020204" pitchFamily="34" charset="0"/>
                <a:ea typeface="+mn-ea"/>
                <a:cs typeface="Arial" panose="020B0604020202020204" pitchFamily="34" charset="0"/>
              </a:rPr>
              <a:t> based upon the work of CIGRE and its Working Groups. If it is used in total or in part, proper reference and credit should be given to CIGRE.</a:t>
            </a:r>
            <a:endParaRPr lang="fr-FR"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10" name="ZoneTexte 9"/>
          <p:cNvSpPr txBox="1"/>
          <p:nvPr userDrawn="1"/>
        </p:nvSpPr>
        <p:spPr>
          <a:xfrm>
            <a:off x="4565624" y="3429000"/>
            <a:ext cx="4169887" cy="2400657"/>
          </a:xfrm>
          <a:prstGeom prst="rect">
            <a:avLst/>
          </a:prstGeom>
          <a:noFill/>
        </p:spPr>
        <p:txBody>
          <a:bodyPr wrap="square" rtlCol="0">
            <a:spAutoFit/>
          </a:bodyPr>
          <a:lstStyle/>
          <a:p>
            <a:pPr marL="0" algn="l"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Disclaimer notice</a:t>
            </a:r>
          </a:p>
          <a:p>
            <a:pPr marL="0" algn="l"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0"/>
            <a:r>
              <a:rPr lang="en-US" sz="1600" i="0" kern="1200" dirty="0">
                <a:solidFill>
                  <a:schemeClr val="tx1"/>
                </a:solidFill>
                <a:effectLst/>
                <a:latin typeface="Arial" panose="020B0604020202020204" pitchFamily="34" charset="0"/>
                <a:ea typeface="+mn-ea"/>
                <a:cs typeface="Arial" panose="020B0604020202020204" pitchFamily="34" charset="0"/>
              </a:rPr>
              <a:t>“CIGRE gives no warranty or assurance about the contents of this publication, nor does it accept any responsibility, as to the accuracy or exhaustiveness of the information.</a:t>
            </a:r>
            <a:r>
              <a:rPr lang="en-US" sz="1600" i="0" kern="1200" baseline="0" dirty="0">
                <a:solidFill>
                  <a:schemeClr val="tx1"/>
                </a:solidFill>
                <a:effectLst/>
                <a:latin typeface="Arial" panose="020B0604020202020204" pitchFamily="34" charset="0"/>
                <a:ea typeface="+mn-ea"/>
                <a:cs typeface="Arial" panose="020B0604020202020204" pitchFamily="34" charset="0"/>
              </a:rPr>
              <a:t> </a:t>
            </a:r>
            <a:r>
              <a:rPr lang="en-US" sz="1600" i="0" kern="1200" dirty="0">
                <a:solidFill>
                  <a:schemeClr val="tx1"/>
                </a:solidFill>
                <a:effectLst/>
                <a:latin typeface="Arial" panose="020B0604020202020204" pitchFamily="34" charset="0"/>
                <a:ea typeface="+mn-ea"/>
                <a:cs typeface="Arial" panose="020B0604020202020204" pitchFamily="34" charset="0"/>
              </a:rPr>
              <a:t>All implied warranties and conditions are excluded to the maximum extent permitted by law”.</a:t>
            </a:r>
            <a:endParaRPr lang="fr-FR" sz="1600" i="0" dirty="0">
              <a:latin typeface="Arial" panose="020B0604020202020204" pitchFamily="34" charset="0"/>
              <a:cs typeface="Arial" panose="020B0604020202020204" pitchFamily="34" charset="0"/>
            </a:endParaRPr>
          </a:p>
        </p:txBody>
      </p:sp>
      <p:sp>
        <p:nvSpPr>
          <p:cNvPr id="11" name="ZoneTexte 10"/>
          <p:cNvSpPr txBox="1"/>
          <p:nvPr userDrawn="1"/>
        </p:nvSpPr>
        <p:spPr>
          <a:xfrm>
            <a:off x="712937" y="2869724"/>
            <a:ext cx="3139750" cy="830997"/>
          </a:xfrm>
          <a:prstGeom prst="rect">
            <a:avLst/>
          </a:prstGeom>
          <a:noFill/>
        </p:spPr>
        <p:txBody>
          <a:bodyPr wrap="square" rtlCol="0">
            <a:spAutoFit/>
          </a:bodyPr>
          <a:lstStyle/>
          <a:p>
            <a:r>
              <a:rPr lang="fr-FR" sz="2400" b="1" i="0" dirty="0">
                <a:latin typeface="Arial" panose="020B0604020202020204" pitchFamily="34" charset="0"/>
                <a:cs typeface="Arial" panose="020B0604020202020204" pitchFamily="34" charset="0"/>
              </a:rPr>
              <a:t>Copyright &amp; </a:t>
            </a:r>
            <a:r>
              <a:rPr lang="fr-FR" sz="2400" b="1" i="0" dirty="0" err="1">
                <a:latin typeface="Arial" panose="020B0604020202020204" pitchFamily="34" charset="0"/>
                <a:cs typeface="Arial" panose="020B0604020202020204" pitchFamily="34" charset="0"/>
              </a:rPr>
              <a:t>Disclaimer</a:t>
            </a:r>
            <a:r>
              <a:rPr lang="fr-FR" sz="2400" b="1" i="0" dirty="0">
                <a:latin typeface="Arial" panose="020B0604020202020204" pitchFamily="34" charset="0"/>
                <a:cs typeface="Arial" panose="020B0604020202020204" pitchFamily="34" charset="0"/>
              </a:rPr>
              <a:t> notice</a:t>
            </a:r>
          </a:p>
        </p:txBody>
      </p:sp>
    </p:spTree>
    <p:extLst>
      <p:ext uri="{BB962C8B-B14F-4D97-AF65-F5344CB8AC3E}">
        <p14:creationId xmlns:p14="http://schemas.microsoft.com/office/powerpoint/2010/main" val="1250647048"/>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12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87C6-014A-430E-B961-3A4C77E34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34C8F-ABEB-4F4A-8B5E-28709640E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4331A-E51B-49A8-8264-90B832A25F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BBD676D-941A-4716-AB35-E441096BC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0BC0F2-760C-4D3F-B2D9-194BDAD2182F}"/>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410552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BC07-EE7F-47E4-9011-FD3790B63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3FE4-606E-47C8-85DD-58BF0DCFA7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426E0-B7FE-4555-96D7-AEFDAB4DE5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0EB3AF9-25FE-456A-BD5E-9F9F669DB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1BB8A6-1D8C-42D6-873B-4C227E4C6320}"/>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67816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1035-92A7-473F-94E0-3B8F52F545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67CAA-C4C7-4061-929D-219A0CFF3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A1FC70-CF22-4174-8575-05A4A272561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EBCA36B-633C-4501-A91A-B3752B4214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9C11D7-C04F-4AB7-8E5B-DBBD89927B19}"/>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205679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37A3-A7D5-4B65-93F8-4B6DC1DD7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627FA-F8BA-4337-88AD-6CBC432156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3D9295-5AAC-4062-BAD9-B4700A0BE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C6DFB-B858-4C89-BA5E-956FEB30E74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5AB8C97-7CF2-4FC3-95DF-0A406A218C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7B3312-C6C2-4BBC-AE45-6F22E25D7FAB}"/>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187524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2C8-6B9E-42ED-9E1E-C10F5573A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DE580-0190-407A-892B-098B79841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73B79C-6229-4659-8037-8362DDD609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3BAA49-F728-46A2-99AD-04F537A0B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98E32D-C364-43FD-8DB0-D69CEADBA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0DA37-1399-45BA-B59C-80A0DB71FC7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F5C483A-E794-488A-9882-9ACE83B3EE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F7BEB3-47BB-459E-8DAA-971D7C7066BD}"/>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277672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5CD3-8E75-4F31-8B8E-273C5CE9F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988964-BA82-4CE7-937E-ADEA517B2F6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1B42C523-2CDE-4CA9-A8D6-B3D58C6B0F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65B867-4922-4063-A384-C1BB2DC9D94E}"/>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284036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718E52-59E8-4A24-8A32-F5CA22959FD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87DCB154-2728-4161-896D-E1FA1C4C8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DBDF9F-E783-4881-ACF0-6AA5E4935ABD}"/>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1224041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A386-BA1F-4FD2-8023-9254B8B10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121F4B-3331-4865-B573-3B23D4093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C17305-0073-4A4C-B204-EDB71779F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C59E39-BB32-4A29-AE6A-92B331CFDD6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03B6F42-5CE0-42F4-A704-13353CBE2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7D16FE-1003-474E-98CC-04043BDF364B}"/>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18291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1048" cy="6858536"/>
          </a:xfrm>
          <a:prstGeom prst="rect">
            <a:avLst/>
          </a:prstGeom>
        </p:spPr>
      </p:pic>
      <p:sp>
        <p:nvSpPr>
          <p:cNvPr id="5" name="Espace réservé du texte 4"/>
          <p:cNvSpPr>
            <a:spLocks noGrp="1"/>
          </p:cNvSpPr>
          <p:nvPr>
            <p:ph type="body" sz="quarter" idx="10" hasCustomPrompt="1"/>
          </p:nvPr>
        </p:nvSpPr>
        <p:spPr>
          <a:xfrm>
            <a:off x="525970" y="1620462"/>
            <a:ext cx="7747000" cy="4846638"/>
          </a:xfrm>
        </p:spPr>
        <p:txBody>
          <a:bodyPr/>
          <a:lstStyle>
            <a:lvl1pPr>
              <a:defRPr sz="2000" b="1"/>
            </a:lvl1pPr>
          </a:lstStyle>
          <a:p>
            <a:pPr lvl="0"/>
            <a:r>
              <a:rPr lang="fr-FR" dirty="0"/>
              <a:t>Enter </a:t>
            </a:r>
            <a:r>
              <a:rPr lang="fr-FR" dirty="0" err="1"/>
              <a:t>chapters</a:t>
            </a:r>
            <a:r>
              <a:rPr lang="fr-FR" dirty="0"/>
              <a:t> / sections</a:t>
            </a:r>
          </a:p>
        </p:txBody>
      </p:sp>
      <p:sp>
        <p:nvSpPr>
          <p:cNvPr id="7" name="Titre 20"/>
          <p:cNvSpPr>
            <a:spLocks noGrp="1"/>
          </p:cNvSpPr>
          <p:nvPr>
            <p:ph type="title" hasCustomPrompt="1"/>
          </p:nvPr>
        </p:nvSpPr>
        <p:spPr>
          <a:xfrm>
            <a:off x="525970" y="413249"/>
            <a:ext cx="3987841"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a:t>Table of contents</a:t>
            </a:r>
          </a:p>
        </p:txBody>
      </p:sp>
    </p:spTree>
    <p:extLst>
      <p:ext uri="{BB962C8B-B14F-4D97-AF65-F5344CB8AC3E}">
        <p14:creationId xmlns:p14="http://schemas.microsoft.com/office/powerpoint/2010/main" val="3160081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9380-0093-4311-9BDE-3B671B66E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17D9B6-5EAB-420F-A6B5-40507F99E8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DBADB-2FE3-4E3C-B714-CC30B1710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82534C-9071-4993-9EFD-F037E9958E6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E7DD7A9-DD31-4918-BAAC-5EC17BBEB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3602E2-C334-463B-833E-457C2F42687E}"/>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310335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EC41-E9B9-4467-B535-6885F8655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B042C-3818-4847-BA82-14836F491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89601-6719-43C0-8656-3AD3DC52F5A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E52299-7FCA-4E14-8DD9-3738A7678A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75590E-4482-454F-AA9E-57DC668C7F74}"/>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42165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7994-F8D1-4C79-A3ED-45AEB0987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96ACA1-A2BE-458C-A949-D9641F81DA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78D1-D00C-4016-A567-28ADDDF54CC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9298BCC-219A-444F-A2A5-7FD55E729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812074-CB27-49ED-A3A9-A269F8BD15EC}"/>
              </a:ext>
            </a:extLst>
          </p:cNvPr>
          <p:cNvSpPr>
            <a:spLocks noGrp="1"/>
          </p:cNvSpPr>
          <p:nvPr>
            <p:ph type="sldNum" sz="quarter" idx="12"/>
          </p:nvPr>
        </p:nvSpPr>
        <p:spPr>
          <a:xfrm>
            <a:off x="8610600" y="6356350"/>
            <a:ext cx="2743200" cy="365125"/>
          </a:xfrm>
          <a:prstGeom prst="rect">
            <a:avLst/>
          </a:prstGeom>
        </p:spPr>
        <p:txBody>
          <a:bodyPr/>
          <a:lstStyle/>
          <a:p>
            <a:fld id="{C4E98526-3895-4890-AA3A-82607A36EF6C}" type="slidenum">
              <a:rPr lang="en-US" smtClean="0"/>
              <a:t>‹N›</a:t>
            </a:fld>
            <a:endParaRPr lang="en-US"/>
          </a:p>
        </p:txBody>
      </p:sp>
    </p:spTree>
    <p:extLst>
      <p:ext uri="{BB962C8B-B14F-4D97-AF65-F5344CB8AC3E}">
        <p14:creationId xmlns:p14="http://schemas.microsoft.com/office/powerpoint/2010/main" val="423296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x" userDrawn="1">
  <p:cSld name="Title &amp; Photo">
    <p:spTree>
      <p:nvGrpSpPr>
        <p:cNvPr id="1" name=""/>
        <p:cNvGrpSpPr/>
        <p:nvPr/>
      </p:nvGrpSpPr>
      <p:grpSpPr bwMode="auto">
        <a:xfrm>
          <a:off x="0" y="0"/>
          <a:ext cx="0" cy="0"/>
          <a:chOff x="0" y="0"/>
          <a:chExt cx="0" cy="0"/>
        </a:xfrm>
      </p:grpSpPr>
      <p:sp>
        <p:nvSpPr>
          <p:cNvPr id="21" name="666699290_02_crop_3159x1892.jpg"/>
          <p:cNvSpPr>
            <a:spLocks noGrp="1"/>
          </p:cNvSpPr>
          <p:nvPr>
            <p:ph type="pic" idx="21"/>
          </p:nvPr>
        </p:nvSpPr>
        <p:spPr bwMode="auto">
          <a:xfrm>
            <a:off x="-577849" y="-647700"/>
            <a:ext cx="13373100" cy="8009466"/>
          </a:xfrm>
          <a:prstGeom prst="rect">
            <a:avLst/>
          </a:prstGeom>
        </p:spPr>
        <p:txBody>
          <a:bodyPr lIns="91439" tIns="45719" rIns="91439" bIns="45719">
            <a:noAutofit/>
          </a:bodyPr>
          <a:lstStyle/>
          <a:p>
            <a:pPr>
              <a:defRPr/>
            </a:pPr>
            <a:endParaRPr/>
          </a:p>
        </p:txBody>
      </p:sp>
      <p:sp>
        <p:nvSpPr>
          <p:cNvPr id="22" name="Título de presentación"/>
          <p:cNvSpPr txBox="1">
            <a:spLocks noGrp="1"/>
          </p:cNvSpPr>
          <p:nvPr>
            <p:ph type="title" hasCustomPrompt="1"/>
          </p:nvPr>
        </p:nvSpPr>
        <p:spPr bwMode="auto">
          <a:xfrm>
            <a:off x="603250" y="3562350"/>
            <a:ext cx="10985500" cy="2324100"/>
          </a:xfrm>
          <a:prstGeom prst="rect">
            <a:avLst/>
          </a:prstGeom>
        </p:spPr>
        <p:txBody>
          <a:bodyPr anchor="b"/>
          <a:lstStyle>
            <a:lvl1pPr>
              <a:defRPr sz="5800" spc="-115"/>
            </a:lvl1pPr>
          </a:lstStyle>
          <a:p>
            <a:pPr>
              <a:defRPr/>
            </a:pPr>
            <a:r>
              <a:rPr lang="it-IT"/>
              <a:t>Presentation title</a:t>
            </a:r>
            <a:endParaRPr/>
          </a:p>
        </p:txBody>
      </p:sp>
      <p:sp>
        <p:nvSpPr>
          <p:cNvPr id="23" name="Autor y fecha"/>
          <p:cNvSpPr txBox="1">
            <a:spLocks noGrp="1"/>
          </p:cNvSpPr>
          <p:nvPr>
            <p:ph type="body" sz="quarter" idx="22" hasCustomPrompt="1"/>
          </p:nvPr>
        </p:nvSpPr>
        <p:spPr bwMode="auto">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 &amp; date</a:t>
            </a:r>
            <a:endParaRPr/>
          </a:p>
        </p:txBody>
      </p:sp>
      <p:sp>
        <p:nvSpPr>
          <p:cNvPr id="24" name="Nivel de texto 1…"/>
          <p:cNvSpPr txBox="1">
            <a:spLocks noGrp="1"/>
          </p:cNvSpPr>
          <p:nvPr>
            <p:ph type="body" sz="quarter" idx="1" hasCustomPrompt="1"/>
          </p:nvPr>
        </p:nvSpPr>
        <p:spPr bwMode="auto">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a:defRPr/>
            </a:pPr>
            <a:r>
              <a:rPr lang="it-IT"/>
              <a:t>Presentation subtitle</a:t>
            </a:r>
            <a:endParaRPr/>
          </a:p>
          <a:p>
            <a:pPr lvl="1">
              <a:defRPr/>
            </a:pPr>
            <a:endParaRPr/>
          </a:p>
          <a:p>
            <a:pPr lvl="2">
              <a:defRPr/>
            </a:pPr>
            <a:endParaRPr/>
          </a:p>
          <a:p>
            <a:pPr lvl="3">
              <a:defRPr/>
            </a:pPr>
            <a:endParaRPr/>
          </a:p>
          <a:p>
            <a:pPr lvl="4">
              <a:defRPr/>
            </a:pPr>
            <a:endParaRPr/>
          </a:p>
        </p:txBody>
      </p:sp>
      <p:sp>
        <p:nvSpPr>
          <p:cNvPr id="25"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78494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tx" userDrawn="1">
  <p:cSld name="Title &amp;Alternative photo">
    <p:spTree>
      <p:nvGrpSpPr>
        <p:cNvPr id="1" name=""/>
        <p:cNvGrpSpPr/>
        <p:nvPr/>
      </p:nvGrpSpPr>
      <p:grpSpPr bwMode="auto">
        <a:xfrm>
          <a:off x="0" y="0"/>
          <a:ext cx="0" cy="0"/>
          <a:chOff x="0" y="0"/>
          <a:chExt cx="0" cy="0"/>
        </a:xfrm>
      </p:grpSpPr>
      <p:sp>
        <p:nvSpPr>
          <p:cNvPr id="32" name="910457886_1434x1669.jpg"/>
          <p:cNvSpPr>
            <a:spLocks noGrp="1"/>
          </p:cNvSpPr>
          <p:nvPr>
            <p:ph type="pic" idx="21" hasCustomPrompt="1"/>
          </p:nvPr>
        </p:nvSpPr>
        <p:spPr bwMode="auto">
          <a:xfrm>
            <a:off x="5486400" y="-101600"/>
            <a:ext cx="6072419" cy="7067550"/>
          </a:xfrm>
          <a:prstGeom prst="rect">
            <a:avLst/>
          </a:prstGeom>
        </p:spPr>
        <p:txBody>
          <a:bodyPr lIns="91439" tIns="45719" rIns="91439" bIns="45719">
            <a:noAutofit/>
          </a:bodyPr>
          <a:lstStyle>
            <a:lvl1pPr>
              <a:defRPr/>
            </a:lvl1pPr>
          </a:lstStyle>
          <a:p>
            <a:pPr>
              <a:defRPr/>
            </a:pPr>
            <a:r>
              <a:rPr lang="it-IT"/>
              <a:t>Text</a:t>
            </a:r>
            <a:endParaRPr/>
          </a:p>
        </p:txBody>
      </p:sp>
      <p:sp>
        <p:nvSpPr>
          <p:cNvPr id="33" name="Título de diapositiva"/>
          <p:cNvSpPr txBox="1">
            <a:spLocks noGrp="1"/>
          </p:cNvSpPr>
          <p:nvPr>
            <p:ph type="title" hasCustomPrompt="1"/>
          </p:nvPr>
        </p:nvSpPr>
        <p:spPr bwMode="auto">
          <a:xfrm>
            <a:off x="603250" y="635000"/>
            <a:ext cx="4889500" cy="2941137"/>
          </a:xfrm>
          <a:prstGeom prst="rect">
            <a:avLst/>
          </a:prstGeom>
        </p:spPr>
        <p:txBody>
          <a:bodyPr anchor="b"/>
          <a:lstStyle>
            <a:lvl1pPr>
              <a:defRPr/>
            </a:lvl1pPr>
          </a:lstStyle>
          <a:p>
            <a:pPr>
              <a:defRPr/>
            </a:pPr>
            <a:r>
              <a:rPr lang="it-IT"/>
              <a:t>Slide title</a:t>
            </a:r>
            <a:endParaRPr/>
          </a:p>
        </p:txBody>
      </p:sp>
      <p:sp>
        <p:nvSpPr>
          <p:cNvPr id="34" name="Nivel de texto 1…"/>
          <p:cNvSpPr txBox="1">
            <a:spLocks noGrp="1"/>
          </p:cNvSpPr>
          <p:nvPr>
            <p:ph type="body" sz="quarter" idx="1" hasCustomPrompt="1"/>
          </p:nvPr>
        </p:nvSpPr>
        <p:spPr bwMode="auto">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pPr>
              <a:defRPr/>
            </a:pPr>
            <a:r>
              <a:rPr lang="it-IT"/>
              <a:t>Slide subtitle</a:t>
            </a:r>
            <a:endParaRPr/>
          </a:p>
          <a:p>
            <a:pPr lvl="2">
              <a:defRPr/>
            </a:pPr>
            <a:endParaRPr/>
          </a:p>
          <a:p>
            <a:pPr lvl="3">
              <a:defRPr/>
            </a:pPr>
            <a:endParaRPr/>
          </a:p>
          <a:p>
            <a:pPr lvl="4">
              <a:defRPr/>
            </a:pPr>
            <a:endParaRPr/>
          </a:p>
        </p:txBody>
      </p:sp>
      <p:sp>
        <p:nvSpPr>
          <p:cNvPr id="35" name="Número de diapositiva"/>
          <p:cNvSpPr txBox="1">
            <a:spLocks noGrp="1"/>
          </p:cNvSpPr>
          <p:nvPr>
            <p:ph type="sldNum" sz="quarter" idx="2"/>
          </p:nvPr>
        </p:nvSpPr>
        <p:spPr bwMode="auto">
          <a:xfrm>
            <a:off x="5970247" y="6488825"/>
            <a:ext cx="245260" cy="241092"/>
          </a:xfrm>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4005857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x" userDrawn="1">
  <p:cSld name="Title &amp; bullet points">
    <p:spTree>
      <p:nvGrpSpPr>
        <p:cNvPr id="1" name=""/>
        <p:cNvGrpSpPr/>
        <p:nvPr/>
      </p:nvGrpSpPr>
      <p:grpSpPr bwMode="auto">
        <a:xfrm>
          <a:off x="0" y="0"/>
          <a:ext cx="0" cy="0"/>
          <a:chOff x="0" y="0"/>
          <a:chExt cx="0" cy="0"/>
        </a:xfrm>
      </p:grpSpPr>
      <p:sp>
        <p:nvSpPr>
          <p:cNvPr id="42" name="Título de diapositiva"/>
          <p:cNvSpPr txBox="1">
            <a:spLocks noGrp="1"/>
          </p:cNvSpPr>
          <p:nvPr>
            <p:ph type="title" hasCustomPrompt="1"/>
          </p:nvPr>
        </p:nvSpPr>
        <p:spPr bwMode="auto">
          <a:prstGeom prst="rect">
            <a:avLst/>
          </a:prstGeom>
        </p:spPr>
        <p:txBody>
          <a:bodyPr/>
          <a:lstStyle/>
          <a:p>
            <a:pPr>
              <a:defRPr/>
            </a:pPr>
            <a:r>
              <a:rPr lang="it-IT"/>
              <a:t>Slide title</a:t>
            </a:r>
            <a:endParaRPr/>
          </a:p>
        </p:txBody>
      </p:sp>
      <p:sp>
        <p:nvSpPr>
          <p:cNvPr id="43" name="Subtítulo de diapositiv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Slide subtitle</a:t>
            </a:r>
            <a:endParaRPr/>
          </a:p>
        </p:txBody>
      </p:sp>
      <p:sp>
        <p:nvSpPr>
          <p:cNvPr id="44" name="Nivel de texto 1…"/>
          <p:cNvSpPr txBox="1">
            <a:spLocks noGrp="1"/>
          </p:cNvSpPr>
          <p:nvPr>
            <p:ph type="body" idx="1" hasCustomPrompt="1"/>
          </p:nvPr>
        </p:nvSpPr>
        <p:spPr bwMode="auto">
          <a:prstGeom prst="rect">
            <a:avLst/>
          </a:prstGeom>
        </p:spPr>
        <p:txBody>
          <a:bodyPr/>
          <a:lstStyle>
            <a:lvl1pPr>
              <a:defRPr/>
            </a:lvl1pPr>
          </a:lstStyle>
          <a:p>
            <a:pPr>
              <a:defRPr/>
            </a:pPr>
            <a:r>
              <a:rPr lang="it-IT"/>
              <a:t>text</a:t>
            </a:r>
            <a:endParaRPr/>
          </a:p>
          <a:p>
            <a:pPr lvl="1">
              <a:defRPr/>
            </a:pPr>
            <a:endParaRPr/>
          </a:p>
          <a:p>
            <a:pPr lvl="2">
              <a:defRPr/>
            </a:pPr>
            <a:endParaRPr/>
          </a:p>
          <a:p>
            <a:pPr lvl="3">
              <a:defRPr/>
            </a:pPr>
            <a:endParaRPr/>
          </a:p>
          <a:p>
            <a:pPr lvl="4">
              <a:defRPr/>
            </a:pPr>
            <a:endParaRPr/>
          </a:p>
        </p:txBody>
      </p:sp>
      <p:sp>
        <p:nvSpPr>
          <p:cNvPr id="45"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96762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x" userDrawn="1">
  <p:cSld name="Bullet points">
    <p:spTree>
      <p:nvGrpSpPr>
        <p:cNvPr id="1" name=""/>
        <p:cNvGrpSpPr/>
        <p:nvPr/>
      </p:nvGrpSpPr>
      <p:grpSpPr bwMode="auto">
        <a:xfrm>
          <a:off x="0" y="0"/>
          <a:ext cx="0" cy="0"/>
          <a:chOff x="0" y="0"/>
          <a:chExt cx="0" cy="0"/>
        </a:xfrm>
      </p:grpSpPr>
      <p:sp>
        <p:nvSpPr>
          <p:cNvPr id="52" name="Nivel de texto 1…"/>
          <p:cNvSpPr txBox="1">
            <a:spLocks noGrp="1"/>
          </p:cNvSpPr>
          <p:nvPr>
            <p:ph type="body" idx="1" hasCustomPrompt="1"/>
          </p:nvPr>
        </p:nvSpPr>
        <p:spPr bwMode="auto">
          <a:prstGeom prst="rect">
            <a:avLst/>
          </a:prstGeom>
        </p:spPr>
        <p:txBody>
          <a:bodyPr numCol="2" spcCol="1098550"/>
          <a:lstStyle>
            <a:lvl1pPr>
              <a:defRPr/>
            </a:lvl1pPr>
          </a:lstStyle>
          <a:p>
            <a:pPr>
              <a:defRPr/>
            </a:pPr>
            <a:r>
              <a:rPr lang="it-IT"/>
              <a:t>Text</a:t>
            </a:r>
            <a:endParaRPr/>
          </a:p>
          <a:p>
            <a:pPr lvl="1">
              <a:defRPr/>
            </a:pPr>
            <a:endParaRPr/>
          </a:p>
          <a:p>
            <a:pPr lvl="2">
              <a:defRPr/>
            </a:pPr>
            <a:endParaRPr/>
          </a:p>
          <a:p>
            <a:pPr lvl="3">
              <a:defRPr/>
            </a:pPr>
            <a:endParaRPr/>
          </a:p>
          <a:p>
            <a:pPr lvl="4">
              <a:defRPr/>
            </a:pPr>
            <a:endParaRPr/>
          </a:p>
        </p:txBody>
      </p:sp>
      <p:sp>
        <p:nvSpPr>
          <p:cNvPr id="53"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3636398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x" userDrawn="1">
  <p:cSld name="section">
    <p:spTree>
      <p:nvGrpSpPr>
        <p:cNvPr id="1" name=""/>
        <p:cNvGrpSpPr/>
        <p:nvPr/>
      </p:nvGrpSpPr>
      <p:grpSpPr bwMode="auto">
        <a:xfrm>
          <a:off x="0" y="0"/>
          <a:ext cx="0" cy="0"/>
          <a:chOff x="0" y="0"/>
          <a:chExt cx="0" cy="0"/>
        </a:xfrm>
      </p:grpSpPr>
      <p:sp>
        <p:nvSpPr>
          <p:cNvPr id="71" name="Título de sección"/>
          <p:cNvSpPr txBox="1">
            <a:spLocks noGrp="1"/>
          </p:cNvSpPr>
          <p:nvPr>
            <p:ph type="title" hasCustomPrompt="1"/>
          </p:nvPr>
        </p:nvSpPr>
        <p:spPr bwMode="auto">
          <a:xfrm>
            <a:off x="603248" y="2266950"/>
            <a:ext cx="10985502" cy="2324100"/>
          </a:xfrm>
          <a:prstGeom prst="rect">
            <a:avLst/>
          </a:prstGeom>
        </p:spPr>
        <p:txBody>
          <a:bodyPr anchor="ctr"/>
          <a:lstStyle>
            <a:lvl1pPr>
              <a:defRPr sz="5800" b="0" spc="-115">
                <a:latin typeface="Helvetica Neue Medium"/>
                <a:ea typeface="Helvetica Neue Medium"/>
                <a:cs typeface="Helvetica Neue Medium"/>
              </a:defRPr>
            </a:lvl1pPr>
          </a:lstStyle>
          <a:p>
            <a:pPr>
              <a:defRPr/>
            </a:pPr>
            <a:r>
              <a:rPr lang="it-IT"/>
              <a:t>Section title</a:t>
            </a:r>
            <a:endParaRPr/>
          </a:p>
        </p:txBody>
      </p:sp>
      <p:sp>
        <p:nvSpPr>
          <p:cNvPr id="72" name="Número de diapositiva"/>
          <p:cNvSpPr txBox="1">
            <a:spLocks noGrp="1"/>
          </p:cNvSpPr>
          <p:nvPr>
            <p:ph type="sldNum" sz="quarter" idx="2"/>
          </p:nvPr>
        </p:nvSpPr>
        <p:spPr bwMode="auto">
          <a:xfrm>
            <a:off x="5970247" y="6488825"/>
            <a:ext cx="245260" cy="241092"/>
          </a:xfrm>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057975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x" userDrawn="1">
  <p:cSld name="only title">
    <p:spTree>
      <p:nvGrpSpPr>
        <p:cNvPr id="1" name=""/>
        <p:cNvGrpSpPr/>
        <p:nvPr/>
      </p:nvGrpSpPr>
      <p:grpSpPr bwMode="auto">
        <a:xfrm>
          <a:off x="0" y="0"/>
          <a:ext cx="0" cy="0"/>
          <a:chOff x="0" y="0"/>
          <a:chExt cx="0" cy="0"/>
        </a:xfrm>
      </p:grpSpPr>
      <p:sp>
        <p:nvSpPr>
          <p:cNvPr id="79" name="Título de diapositiva"/>
          <p:cNvSpPr txBox="1">
            <a:spLocks noGrp="1"/>
          </p:cNvSpPr>
          <p:nvPr>
            <p:ph type="title" hasCustomPrompt="1"/>
          </p:nvPr>
        </p:nvSpPr>
        <p:spPr bwMode="auto">
          <a:xfrm>
            <a:off x="603250" y="539750"/>
            <a:ext cx="10985500" cy="717475"/>
          </a:xfrm>
          <a:prstGeom prst="rect">
            <a:avLst/>
          </a:prstGeom>
        </p:spPr>
        <p:txBody>
          <a:bodyPr/>
          <a:lstStyle/>
          <a:p>
            <a:pPr>
              <a:defRPr/>
            </a:pPr>
            <a:r>
              <a:rPr lang="it-IT"/>
              <a:t>Slide title</a:t>
            </a:r>
            <a:endParaRPr/>
          </a:p>
        </p:txBody>
      </p:sp>
      <p:sp>
        <p:nvSpPr>
          <p:cNvPr id="80" name="Subtítulo de diapositiv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Slide subtitle</a:t>
            </a:r>
            <a:endParaRPr/>
          </a:p>
        </p:txBody>
      </p:sp>
      <p:sp>
        <p:nvSpPr>
          <p:cNvPr id="8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339057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x" userDrawn="1">
  <p:cSld name="Agenda">
    <p:spTree>
      <p:nvGrpSpPr>
        <p:cNvPr id="1" name=""/>
        <p:cNvGrpSpPr/>
        <p:nvPr/>
      </p:nvGrpSpPr>
      <p:grpSpPr bwMode="auto">
        <a:xfrm>
          <a:off x="0" y="0"/>
          <a:ext cx="0" cy="0"/>
          <a:chOff x="0" y="0"/>
          <a:chExt cx="0" cy="0"/>
        </a:xfrm>
      </p:grpSpPr>
      <p:sp>
        <p:nvSpPr>
          <p:cNvPr id="88" name="Título de agenda"/>
          <p:cNvSpPr txBox="1">
            <a:spLocks noGrp="1"/>
          </p:cNvSpPr>
          <p:nvPr>
            <p:ph type="title" hasCustomPrompt="1"/>
          </p:nvPr>
        </p:nvSpPr>
        <p:spPr bwMode="auto">
          <a:xfrm>
            <a:off x="603250" y="539750"/>
            <a:ext cx="10985500" cy="717550"/>
          </a:xfrm>
          <a:prstGeom prst="rect">
            <a:avLst/>
          </a:prstGeom>
        </p:spPr>
        <p:txBody>
          <a:bodyPr/>
          <a:lstStyle>
            <a:lvl1pPr>
              <a:defRPr/>
            </a:lvl1pPr>
          </a:lstStyle>
          <a:p>
            <a:pPr>
              <a:defRPr/>
            </a:pPr>
            <a:r>
              <a:rPr lang="it-IT"/>
              <a:t>Agenda title</a:t>
            </a:r>
            <a:endParaRPr/>
          </a:p>
        </p:txBody>
      </p:sp>
      <p:sp>
        <p:nvSpPr>
          <p:cNvPr id="89" name="Subtítulo de agend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Agenda subtitle</a:t>
            </a:r>
            <a:endParaRPr/>
          </a:p>
        </p:txBody>
      </p:sp>
      <p:sp>
        <p:nvSpPr>
          <p:cNvPr id="90" name="Nivel de texto 1…"/>
          <p:cNvSpPr txBox="1">
            <a:spLocks noGrp="1"/>
          </p:cNvSpPr>
          <p:nvPr>
            <p:ph type="body" idx="1" hasCustomPrompt="1"/>
          </p:nvPr>
        </p:nvSpPr>
        <p:spPr bwMode="auto">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pPr>
              <a:defRPr/>
            </a:pPr>
            <a:r>
              <a:rPr lang="it-IT"/>
              <a:t>Agenda theme</a:t>
            </a:r>
            <a:endParaRPr/>
          </a:p>
          <a:p>
            <a:pPr lvl="1">
              <a:defRPr/>
            </a:pPr>
            <a:endParaRPr/>
          </a:p>
          <a:p>
            <a:pPr lvl="2">
              <a:defRPr/>
            </a:pPr>
            <a:endParaRPr/>
          </a:p>
          <a:p>
            <a:pPr lvl="3">
              <a:defRPr/>
            </a:pPr>
            <a:endParaRPr/>
          </a:p>
          <a:p>
            <a:pPr lvl="4">
              <a:defRPr/>
            </a:pPr>
            <a:endParaRPr/>
          </a:p>
        </p:txBody>
      </p:sp>
      <p:sp>
        <p:nvSpPr>
          <p:cNvPr id="9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78073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texte 16"/>
          <p:cNvSpPr>
            <a:spLocks noGrp="1"/>
          </p:cNvSpPr>
          <p:nvPr>
            <p:ph type="body" sz="quarter" idx="10" hasCustomPrompt="1"/>
          </p:nvPr>
        </p:nvSpPr>
        <p:spPr>
          <a:xfrm>
            <a:off x="2066887" y="701340"/>
            <a:ext cx="7553325" cy="3557588"/>
          </a:xfrm>
          <a:prstGeom prst="rect">
            <a:avLst/>
          </a:prstGeom>
        </p:spPr>
        <p:txBody>
          <a:bodyPr anchor="b">
            <a:normAutofit/>
          </a:bodyPr>
          <a:lstStyle>
            <a:lvl1pPr marL="0" indent="0" algn="ctr">
              <a:buNone/>
              <a:defRPr sz="4800" b="1" baseline="0"/>
            </a:lvl1pPr>
          </a:lstStyle>
          <a:p>
            <a:pPr lvl="0"/>
            <a:r>
              <a:rPr lang="fr-FR" dirty="0"/>
              <a:t>Section </a:t>
            </a:r>
            <a:r>
              <a:rPr lang="fr-FR" dirty="0" err="1"/>
              <a:t>title</a:t>
            </a:r>
            <a:endParaRPr lang="fr-FR" dirty="0"/>
          </a:p>
        </p:txBody>
      </p:sp>
      <p:sp>
        <p:nvSpPr>
          <p:cNvPr id="5" name="Espace réservé du texte 18"/>
          <p:cNvSpPr>
            <a:spLocks noGrp="1"/>
          </p:cNvSpPr>
          <p:nvPr>
            <p:ph type="body" sz="quarter" idx="11" hasCustomPrompt="1"/>
          </p:nvPr>
        </p:nvSpPr>
        <p:spPr>
          <a:xfrm>
            <a:off x="2067675" y="4403726"/>
            <a:ext cx="7553325" cy="954855"/>
          </a:xfrm>
          <a:prstGeom prst="rect">
            <a:avLst/>
          </a:prstGeom>
        </p:spPr>
        <p:txBody>
          <a:bodyPr>
            <a:normAutofit/>
          </a:bodyPr>
          <a:lstStyle>
            <a:lvl1pPr marL="0" indent="0" algn="ctr">
              <a:buNone/>
              <a:defRPr sz="2500" b="1"/>
            </a:lvl1pPr>
          </a:lstStyle>
          <a:p>
            <a:pPr lvl="0"/>
            <a:r>
              <a:rPr lang="fr-FR" dirty="0" err="1"/>
              <a:t>Subtitle</a:t>
            </a:r>
            <a:r>
              <a:rPr lang="fr-FR" dirty="0"/>
              <a:t> if </a:t>
            </a:r>
            <a:r>
              <a:rPr lang="fr-FR" dirty="0" err="1"/>
              <a:t>needed</a:t>
            </a:r>
            <a:endParaRPr lang="fr-FR" dirty="0"/>
          </a:p>
        </p:txBody>
      </p:sp>
    </p:spTree>
    <p:extLst>
      <p:ext uri="{BB962C8B-B14F-4D97-AF65-F5344CB8AC3E}">
        <p14:creationId xmlns:p14="http://schemas.microsoft.com/office/powerpoint/2010/main" val="867869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x" userDrawn="1">
  <p:cSld name="Statement">
    <p:spTree>
      <p:nvGrpSpPr>
        <p:cNvPr id="1" name=""/>
        <p:cNvGrpSpPr/>
        <p:nvPr/>
      </p:nvGrpSpPr>
      <p:grpSpPr bwMode="auto">
        <a:xfrm>
          <a:off x="0" y="0"/>
          <a:ext cx="0" cy="0"/>
          <a:chOff x="0" y="0"/>
          <a:chExt cx="0" cy="0"/>
        </a:xfrm>
      </p:grpSpPr>
      <p:sp>
        <p:nvSpPr>
          <p:cNvPr id="98" name="Nivel de texto 1…"/>
          <p:cNvSpPr txBox="1">
            <a:spLocks noGrp="1"/>
          </p:cNvSpPr>
          <p:nvPr>
            <p:ph type="body" sz="half" idx="1" hasCustomPrompt="1"/>
          </p:nvPr>
        </p:nvSpPr>
        <p:spPr bwMode="auto">
          <a:xfrm>
            <a:off x="603250" y="2460422"/>
            <a:ext cx="10985500" cy="1937157"/>
          </a:xfrm>
          <a:prstGeom prst="rect">
            <a:avLst/>
          </a:prstGeom>
        </p:spPr>
        <p:txBody>
          <a:bodyPr anchor="ctr"/>
          <a:lstStyle>
            <a:lvl1pPr marL="0" indent="0" algn="ctr">
              <a:lnSpc>
                <a:spcPct val="80000"/>
              </a:lnSpc>
              <a:spcBef>
                <a:spcPts val="0"/>
              </a:spcBef>
              <a:buSzTx/>
              <a:buNone/>
              <a:defRPr sz="5800" spc="-115">
                <a:latin typeface="Helvetica Neue Medium"/>
                <a:ea typeface="Helvetica Neue Medium"/>
                <a:cs typeface="Helvetica Neue Medium"/>
              </a:defRPr>
            </a:lvl1pPr>
            <a:lvl2pPr marL="0" indent="228600" algn="ctr">
              <a:lnSpc>
                <a:spcPct val="80000"/>
              </a:lnSpc>
              <a:spcBef>
                <a:spcPts val="0"/>
              </a:spcBef>
              <a:buSzTx/>
              <a:buNone/>
              <a:defRPr sz="5800" spc="-115">
                <a:latin typeface="Helvetica Neue Medium"/>
                <a:ea typeface="Helvetica Neue Medium"/>
                <a:cs typeface="Helvetica Neue Medium"/>
              </a:defRPr>
            </a:lvl2pPr>
            <a:lvl3pPr marL="0" indent="457200" algn="ctr">
              <a:lnSpc>
                <a:spcPct val="80000"/>
              </a:lnSpc>
              <a:spcBef>
                <a:spcPts val="0"/>
              </a:spcBef>
              <a:buSzTx/>
              <a:buNone/>
              <a:defRPr sz="5800" spc="-115">
                <a:latin typeface="Helvetica Neue Medium"/>
                <a:ea typeface="Helvetica Neue Medium"/>
                <a:cs typeface="Helvetica Neue Medium"/>
              </a:defRPr>
            </a:lvl3pPr>
            <a:lvl4pPr marL="0" indent="685800" algn="ctr">
              <a:lnSpc>
                <a:spcPct val="80000"/>
              </a:lnSpc>
              <a:spcBef>
                <a:spcPts val="0"/>
              </a:spcBef>
              <a:buSzTx/>
              <a:buNone/>
              <a:defRPr sz="5800" spc="-115">
                <a:latin typeface="Helvetica Neue Medium"/>
                <a:ea typeface="Helvetica Neue Medium"/>
                <a:cs typeface="Helvetica Neue Medium"/>
              </a:defRPr>
            </a:lvl4pPr>
            <a:lvl5pPr marL="0" indent="914400" algn="ctr">
              <a:lnSpc>
                <a:spcPct val="80000"/>
              </a:lnSpc>
              <a:spcBef>
                <a:spcPts val="0"/>
              </a:spcBef>
              <a:buSzTx/>
              <a:buNone/>
              <a:defRPr sz="5800" spc="-115">
                <a:latin typeface="Helvetica Neue Medium"/>
                <a:ea typeface="Helvetica Neue Medium"/>
                <a:cs typeface="Helvetica Neue Medium"/>
              </a:defRPr>
            </a:lvl5pPr>
          </a:lstStyle>
          <a:p>
            <a:pPr>
              <a:defRPr/>
            </a:pPr>
            <a:r>
              <a:rPr lang="it-IT"/>
              <a:t>Statement</a:t>
            </a:r>
            <a:endParaRPr/>
          </a:p>
          <a:p>
            <a:pPr lvl="1">
              <a:defRPr/>
            </a:pPr>
            <a:endParaRPr/>
          </a:p>
          <a:p>
            <a:pPr lvl="2">
              <a:defRPr/>
            </a:pPr>
            <a:endParaRPr/>
          </a:p>
          <a:p>
            <a:pPr lvl="3">
              <a:defRPr/>
            </a:pPr>
            <a:endParaRPr/>
          </a:p>
          <a:p>
            <a:pPr lvl="4">
              <a:defRPr/>
            </a:pPr>
            <a:endParaRPr/>
          </a:p>
        </p:txBody>
      </p:sp>
      <p:sp>
        <p:nvSpPr>
          <p:cNvPr id="99"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12431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x" userDrawn="1">
  <p:cSld name="Outcomes">
    <p:spTree>
      <p:nvGrpSpPr>
        <p:cNvPr id="1" name=""/>
        <p:cNvGrpSpPr/>
        <p:nvPr/>
      </p:nvGrpSpPr>
      <p:grpSpPr bwMode="auto">
        <a:xfrm>
          <a:off x="0" y="0"/>
          <a:ext cx="0" cy="0"/>
          <a:chOff x="0" y="0"/>
          <a:chExt cx="0" cy="0"/>
        </a:xfrm>
      </p:grpSpPr>
      <p:sp>
        <p:nvSpPr>
          <p:cNvPr id="106" name="Nivel de texto 1…"/>
          <p:cNvSpPr txBox="1">
            <a:spLocks noGrp="1"/>
          </p:cNvSpPr>
          <p:nvPr>
            <p:ph type="body" idx="1" hasCustomPrompt="1"/>
          </p:nvPr>
        </p:nvSpPr>
        <p:spPr bwMode="auto">
          <a:xfrm>
            <a:off x="603250" y="537964"/>
            <a:ext cx="10985500" cy="3620791"/>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pPr>
              <a:defRPr/>
            </a:pPr>
            <a:r>
              <a:t>100%</a:t>
            </a:r>
          </a:p>
          <a:p>
            <a:pPr lvl="1">
              <a:defRPr/>
            </a:pPr>
            <a:endParaRPr/>
          </a:p>
          <a:p>
            <a:pPr lvl="2">
              <a:defRPr/>
            </a:pPr>
            <a:endParaRPr/>
          </a:p>
          <a:p>
            <a:pPr lvl="3">
              <a:defRPr/>
            </a:pPr>
            <a:endParaRPr/>
          </a:p>
          <a:p>
            <a:pPr lvl="4">
              <a:defRPr/>
            </a:pPr>
            <a:endParaRPr/>
          </a:p>
        </p:txBody>
      </p:sp>
      <p:sp>
        <p:nvSpPr>
          <p:cNvPr id="107" name="Información del hecho"/>
          <p:cNvSpPr txBox="1">
            <a:spLocks noGrp="1"/>
          </p:cNvSpPr>
          <p:nvPr>
            <p:ph type="body" sz="quarter" idx="21" hasCustomPrompt="1"/>
          </p:nvPr>
        </p:nvSpPr>
        <p:spPr bwMode="auto">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pPr>
              <a:defRPr/>
            </a:pPr>
            <a:r>
              <a:rPr lang="it-IT"/>
              <a:t>Outcome Information</a:t>
            </a:r>
            <a:endParaRPr/>
          </a:p>
        </p:txBody>
      </p:sp>
      <p:sp>
        <p:nvSpPr>
          <p:cNvPr id="108"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258586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x" userDrawn="1">
  <p:cSld name="quote">
    <p:spTree>
      <p:nvGrpSpPr>
        <p:cNvPr id="1" name=""/>
        <p:cNvGrpSpPr/>
        <p:nvPr/>
      </p:nvGrpSpPr>
      <p:grpSpPr bwMode="auto">
        <a:xfrm>
          <a:off x="0" y="0"/>
          <a:ext cx="0" cy="0"/>
          <a:chOff x="0" y="0"/>
          <a:chExt cx="0" cy="0"/>
        </a:xfrm>
      </p:grpSpPr>
      <p:sp>
        <p:nvSpPr>
          <p:cNvPr id="115" name="Atribución"/>
          <p:cNvSpPr txBox="1">
            <a:spLocks noGrp="1"/>
          </p:cNvSpPr>
          <p:nvPr>
            <p:ph type="body" sz="quarter" idx="21" hasCustomPrompt="1"/>
          </p:nvPr>
        </p:nvSpPr>
        <p:spPr bwMode="auto">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a:t>
            </a:r>
            <a:endParaRPr/>
          </a:p>
        </p:txBody>
      </p:sp>
      <p:sp>
        <p:nvSpPr>
          <p:cNvPr id="116" name="Nivel de texto 1…"/>
          <p:cNvSpPr txBox="1">
            <a:spLocks noGrp="1"/>
          </p:cNvSpPr>
          <p:nvPr>
            <p:ph type="body" sz="half" idx="1" hasCustomPrompt="1"/>
          </p:nvPr>
        </p:nvSpPr>
        <p:spPr bwMode="auto">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defRPr>
            </a:lvl1pPr>
            <a:lvl2pPr marL="319462" indent="-6350">
              <a:spcBef>
                <a:spcPts val="0"/>
              </a:spcBef>
              <a:buSzTx/>
              <a:buNone/>
              <a:defRPr sz="4250" spc="-85">
                <a:latin typeface="Helvetica Neue Medium"/>
                <a:ea typeface="Helvetica Neue Medium"/>
                <a:cs typeface="Helvetica Neue Medium"/>
              </a:defRPr>
            </a:lvl2pPr>
            <a:lvl3pPr marL="319462" indent="222250">
              <a:spcBef>
                <a:spcPts val="0"/>
              </a:spcBef>
              <a:buSzTx/>
              <a:buNone/>
              <a:defRPr sz="4250" spc="-85">
                <a:latin typeface="Helvetica Neue Medium"/>
                <a:ea typeface="Helvetica Neue Medium"/>
                <a:cs typeface="Helvetica Neue Medium"/>
              </a:defRPr>
            </a:lvl3pPr>
            <a:lvl4pPr marL="319462" indent="450850">
              <a:spcBef>
                <a:spcPts val="0"/>
              </a:spcBef>
              <a:buSzTx/>
              <a:buNone/>
              <a:defRPr sz="4250" spc="-85">
                <a:latin typeface="Helvetica Neue Medium"/>
                <a:ea typeface="Helvetica Neue Medium"/>
                <a:cs typeface="Helvetica Neue Medium"/>
              </a:defRPr>
            </a:lvl4pPr>
            <a:lvl5pPr marL="319462" indent="679450">
              <a:spcBef>
                <a:spcPts val="0"/>
              </a:spcBef>
              <a:buSzTx/>
              <a:buNone/>
              <a:defRPr sz="4250" spc="-85">
                <a:latin typeface="Helvetica Neue Medium"/>
                <a:ea typeface="Helvetica Neue Medium"/>
                <a:cs typeface="Helvetica Neue Medium"/>
              </a:defRPr>
            </a:lvl5pPr>
          </a:lstStyle>
          <a:p>
            <a:pPr>
              <a:defRPr/>
            </a:pPr>
            <a:r>
              <a:t>“</a:t>
            </a:r>
            <a:r>
              <a:rPr lang="it-IT"/>
              <a:t>quote</a:t>
            </a:r>
            <a:r>
              <a:t>”</a:t>
            </a:r>
          </a:p>
          <a:p>
            <a:pPr lvl="1">
              <a:defRPr/>
            </a:pPr>
            <a:endParaRPr/>
          </a:p>
          <a:p>
            <a:pPr lvl="2">
              <a:defRPr/>
            </a:pPr>
            <a:endParaRPr/>
          </a:p>
          <a:p>
            <a:pPr lvl="3">
              <a:defRPr/>
            </a:pPr>
            <a:endParaRPr/>
          </a:p>
          <a:p>
            <a:pPr lvl="4">
              <a:defRPr/>
            </a:pPr>
            <a:endParaRPr/>
          </a:p>
        </p:txBody>
      </p:sp>
      <p:sp>
        <p:nvSpPr>
          <p:cNvPr id="11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636139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x" userDrawn="1">
  <p:cSld name="3 photos">
    <p:spTree>
      <p:nvGrpSpPr>
        <p:cNvPr id="1" name=""/>
        <p:cNvGrpSpPr/>
        <p:nvPr/>
      </p:nvGrpSpPr>
      <p:grpSpPr bwMode="auto">
        <a:xfrm>
          <a:off x="0" y="0"/>
          <a:ext cx="0" cy="0"/>
          <a:chOff x="0" y="0"/>
          <a:chExt cx="0" cy="0"/>
        </a:xfrm>
      </p:grpSpPr>
      <p:sp>
        <p:nvSpPr>
          <p:cNvPr id="124" name="Imagen"/>
          <p:cNvSpPr>
            <a:spLocks noGrp="1"/>
          </p:cNvSpPr>
          <p:nvPr>
            <p:ph type="pic" sz="quarter" idx="21" hasCustomPrompt="1"/>
          </p:nvPr>
        </p:nvSpPr>
        <p:spPr bwMode="auto">
          <a:xfrm>
            <a:off x="7880350" y="508000"/>
            <a:ext cx="3719550" cy="2974839"/>
          </a:xfrm>
          <a:prstGeom prst="rect">
            <a:avLst/>
          </a:prstGeom>
        </p:spPr>
        <p:txBody>
          <a:bodyPr lIns="91439" tIns="45719" rIns="91439" bIns="45719">
            <a:noAutofit/>
          </a:bodyPr>
          <a:lstStyle>
            <a:lvl1pPr>
              <a:defRPr/>
            </a:lvl1pPr>
          </a:lstStyle>
          <a:p>
            <a:pPr>
              <a:defRPr/>
            </a:pPr>
            <a:r>
              <a:rPr lang="it-IT"/>
              <a:t>Text</a:t>
            </a:r>
            <a:endParaRPr/>
          </a:p>
        </p:txBody>
      </p:sp>
      <p:sp>
        <p:nvSpPr>
          <p:cNvPr id="125" name="Imagen"/>
          <p:cNvSpPr>
            <a:spLocks noGrp="1"/>
          </p:cNvSpPr>
          <p:nvPr>
            <p:ph type="pic" sz="half" idx="22" hasCustomPrompt="1"/>
          </p:nvPr>
        </p:nvSpPr>
        <p:spPr bwMode="auto">
          <a:xfrm>
            <a:off x="6750050" y="1989138"/>
            <a:ext cx="5219700" cy="6075091"/>
          </a:xfrm>
          <a:prstGeom prst="rect">
            <a:avLst/>
          </a:prstGeom>
        </p:spPr>
        <p:txBody>
          <a:bodyPr lIns="91439" tIns="45719" rIns="91439" bIns="45719">
            <a:noAutofit/>
          </a:bodyPr>
          <a:lstStyle>
            <a:lvl1pPr>
              <a:defRPr/>
            </a:lvl1pPr>
          </a:lstStyle>
          <a:p>
            <a:pPr>
              <a:defRPr/>
            </a:pPr>
            <a:r>
              <a:rPr lang="it-IT"/>
              <a:t>Text</a:t>
            </a:r>
            <a:endParaRPr/>
          </a:p>
        </p:txBody>
      </p:sp>
      <p:sp>
        <p:nvSpPr>
          <p:cNvPr id="126" name="Imagen"/>
          <p:cNvSpPr>
            <a:spLocks noGrp="1"/>
          </p:cNvSpPr>
          <p:nvPr>
            <p:ph type="pic" idx="23" hasCustomPrompt="1"/>
          </p:nvPr>
        </p:nvSpPr>
        <p:spPr bwMode="auto">
          <a:xfrm>
            <a:off x="-69850" y="247650"/>
            <a:ext cx="8305800" cy="6229350"/>
          </a:xfrm>
          <a:prstGeom prst="rect">
            <a:avLst/>
          </a:prstGeom>
        </p:spPr>
        <p:txBody>
          <a:bodyPr lIns="91439" tIns="45719" rIns="91439" bIns="45719">
            <a:noAutofit/>
          </a:bodyPr>
          <a:lstStyle>
            <a:lvl1pPr>
              <a:defRPr/>
            </a:lvl1pPr>
          </a:lstStyle>
          <a:p>
            <a:pPr>
              <a:defRPr/>
            </a:pPr>
            <a:r>
              <a:rPr lang="it-IT"/>
              <a:t>Text</a:t>
            </a:r>
            <a:endParaRPr/>
          </a:p>
        </p:txBody>
      </p:sp>
      <p:sp>
        <p:nvSpPr>
          <p:cNvPr id="12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522261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x" userDrawn="1">
  <p:cSld name="photo">
    <p:spTree>
      <p:nvGrpSpPr>
        <p:cNvPr id="1" name=""/>
        <p:cNvGrpSpPr/>
        <p:nvPr/>
      </p:nvGrpSpPr>
      <p:grpSpPr bwMode="auto">
        <a:xfrm>
          <a:off x="0" y="0"/>
          <a:ext cx="0" cy="0"/>
          <a:chOff x="0" y="0"/>
          <a:chExt cx="0" cy="0"/>
        </a:xfrm>
      </p:grpSpPr>
      <p:sp>
        <p:nvSpPr>
          <p:cNvPr id="134" name="Imagen"/>
          <p:cNvSpPr>
            <a:spLocks noGrp="1"/>
          </p:cNvSpPr>
          <p:nvPr>
            <p:ph type="pic" idx="21"/>
          </p:nvPr>
        </p:nvSpPr>
        <p:spPr bwMode="auto">
          <a:xfrm>
            <a:off x="-666750" y="-2762250"/>
            <a:ext cx="13525500" cy="10820400"/>
          </a:xfrm>
          <a:prstGeom prst="rect">
            <a:avLst/>
          </a:prstGeom>
        </p:spPr>
        <p:txBody>
          <a:bodyPr lIns="91439" tIns="45719" rIns="91439" bIns="45719">
            <a:noAutofit/>
          </a:bodyPr>
          <a:lstStyle/>
          <a:p>
            <a:pPr>
              <a:defRPr/>
            </a:pPr>
            <a:endParaRPr/>
          </a:p>
        </p:txBody>
      </p:sp>
      <p:sp>
        <p:nvSpPr>
          <p:cNvPr id="135" name="Número de diapositiva"/>
          <p:cNvSpPr txBox="1">
            <a:spLocks noGrp="1"/>
          </p:cNvSpPr>
          <p:nvPr>
            <p:ph type="sldNum" sz="quarter" idx="2"/>
          </p:nvPr>
        </p:nvSpPr>
        <p:spPr bwMode="auto">
          <a:prstGeom prst="rect">
            <a:avLst/>
          </a:prstGeom>
        </p:spPr>
        <p:txBody>
          <a:bodyPr/>
          <a:lstStyle>
            <a:lvl1pPr>
              <a:defRPr>
                <a:solidFill>
                  <a:srgbClr val="FFFFFF"/>
                </a:solidFill>
              </a:defRPr>
            </a:lvl1pPr>
          </a:lstStyle>
          <a:p>
            <a:pPr>
              <a:defRPr/>
            </a:pPr>
            <a:fld id="{86CB4B4D-7CA3-9044-876B-883B54F8677D}" type="slidenum">
              <a:rPr/>
              <a:t>‹N›</a:t>
            </a:fld>
            <a:endParaRPr/>
          </a:p>
        </p:txBody>
      </p:sp>
    </p:spTree>
    <p:extLst>
      <p:ext uri="{BB962C8B-B14F-4D97-AF65-F5344CB8AC3E}">
        <p14:creationId xmlns:p14="http://schemas.microsoft.com/office/powerpoint/2010/main" val="1027892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11545820" y="6429062"/>
            <a:ext cx="957145" cy="388339"/>
          </a:xfrm>
          <a:prstGeom prst="rect">
            <a:avLst/>
          </a:prstGeom>
          <a:ln/>
        </p:spPr>
        <p:txBody>
          <a:bodyPr/>
          <a:lstStyle>
            <a:lvl1pPr>
              <a:defRPr sz="1452">
                <a:solidFill>
                  <a:schemeClr val="bg2">
                    <a:lumMod val="50000"/>
                  </a:schemeClr>
                </a:solidFill>
                <a:latin typeface="Arial" panose="020B0604020202020204" pitchFamily="34" charset="0"/>
                <a:cs typeface="Arial" panose="020B0604020202020204" pitchFamily="34" charset="0"/>
              </a:defRPr>
            </a:lvl1pPr>
          </a:lstStyle>
          <a:p>
            <a:pPr>
              <a:defRPr/>
            </a:pPr>
            <a:fld id="{C49F51C0-F42F-45AA-8465-46965867B0EA}" type="slidenum">
              <a:rPr lang="it-IT" altLang="it-IT" smtClean="0"/>
              <a:pPr>
                <a:defRPr/>
              </a:pPr>
              <a:t>‹N›</a:t>
            </a:fld>
            <a:endParaRPr lang="it-IT" altLang="it-IT"/>
          </a:p>
        </p:txBody>
      </p:sp>
    </p:spTree>
    <p:extLst>
      <p:ext uri="{BB962C8B-B14F-4D97-AF65-F5344CB8AC3E}">
        <p14:creationId xmlns:p14="http://schemas.microsoft.com/office/powerpoint/2010/main" val="183037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p:spPr>
        <p:txBody>
          <a:bodyPr anchor="b">
            <a:normAutofit/>
          </a:bodyPr>
          <a:lstStyle>
            <a:lvl1pPr>
              <a:defRPr lang="fr-FR" sz="32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p:spPr>
        <p:txBody>
          <a:bodyPr>
            <a:normAutofit/>
          </a:bodyPr>
          <a:lstStyle>
            <a:lvl1pPr marL="0" indent="0">
              <a:buNone/>
              <a:defRPr sz="2000" b="1"/>
            </a:lvl1pPr>
            <a:lvl2pPr marL="457200" indent="0">
              <a:buNone/>
              <a:defRPr/>
            </a:lvl2pPr>
          </a:lstStyle>
          <a:p>
            <a:pPr lvl="0"/>
            <a:r>
              <a:rPr lang="fr-FR" dirty="0" err="1"/>
              <a:t>Subtitle</a:t>
            </a:r>
            <a:r>
              <a:rPr lang="fr-FR" dirty="0"/>
              <a:t> if </a:t>
            </a:r>
            <a:r>
              <a:rPr lang="fr-FR" dirty="0" err="1"/>
              <a:t>needed</a:t>
            </a:r>
            <a:endParaRPr lang="fr-FR" dirty="0"/>
          </a:p>
        </p:txBody>
      </p:sp>
      <p:pic>
        <p:nvPicPr>
          <p:cNvPr id="4" name="Picture 3">
            <a:extLst>
              <a:ext uri="{FF2B5EF4-FFF2-40B4-BE49-F238E27FC236}">
                <a16:creationId xmlns:a16="http://schemas.microsoft.com/office/drawing/2014/main" id="{3D1873A4-B4FE-4E58-A95A-8861CD17E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0" y="0"/>
            <a:ext cx="12195360" cy="2366898"/>
          </a:xfrm>
          <a:prstGeom prst="rect">
            <a:avLst/>
          </a:prstGeom>
        </p:spPr>
      </p:pic>
      <p:pic>
        <p:nvPicPr>
          <p:cNvPr id="10" name="Picture 9">
            <a:extLst>
              <a:ext uri="{FF2B5EF4-FFF2-40B4-BE49-F238E27FC236}">
                <a16:creationId xmlns:a16="http://schemas.microsoft.com/office/drawing/2014/main" id="{D06066A5-6F69-4E57-B781-11E2D14CBD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2840" y="5538325"/>
            <a:ext cx="1777467" cy="954838"/>
          </a:xfrm>
          <a:prstGeom prst="rect">
            <a:avLst/>
          </a:prstGeom>
        </p:spPr>
      </p:pic>
    </p:spTree>
    <p:extLst>
      <p:ext uri="{BB962C8B-B14F-4D97-AF65-F5344CB8AC3E}">
        <p14:creationId xmlns:p14="http://schemas.microsoft.com/office/powerpoint/2010/main" val="3386072602"/>
      </p:ext>
    </p:extLst>
  </p:cSld>
  <p:clrMapOvr>
    <a:masterClrMapping/>
  </p:clrMapOvr>
  <p:hf hdr="0" dt="0"/>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5B30374-90B4-437E-A47B-3742CC9C579D}"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130161059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B30374-90B4-437E-A47B-3742CC9C579D}"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391276663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B30374-90B4-437E-A47B-3742CC9C579D}"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32496904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re 20"/>
          <p:cNvSpPr>
            <a:spLocks noGrp="1"/>
          </p:cNvSpPr>
          <p:nvPr>
            <p:ph type="title" hasCustomPrompt="1"/>
          </p:nvPr>
        </p:nvSpPr>
        <p:spPr>
          <a:xfrm>
            <a:off x="525970" y="413249"/>
            <a:ext cx="8951422"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slide</a:t>
            </a:r>
          </a:p>
        </p:txBody>
      </p:sp>
      <p:sp>
        <p:nvSpPr>
          <p:cNvPr id="12" name="Espace réservé du texte 24"/>
          <p:cNvSpPr>
            <a:spLocks noGrp="1"/>
          </p:cNvSpPr>
          <p:nvPr>
            <p:ph type="body" sz="quarter" idx="10"/>
          </p:nvPr>
        </p:nvSpPr>
        <p:spPr>
          <a:xfrm>
            <a:off x="525464" y="2285999"/>
            <a:ext cx="8951912" cy="3933825"/>
          </a:xfrm>
          <a:prstGeom prst="rect">
            <a:avLst/>
          </a:prstGeom>
        </p:spPr>
        <p:txBody>
          <a:bodyPr/>
          <a:lstStyle>
            <a:lvl1pPr algn="l">
              <a:defRPr sz="2400">
                <a:latin typeface="Arial" panose="020B0604020202020204" pitchFamily="34" charset="0"/>
                <a:cs typeface="Arial" panose="020B0604020202020204" pitchFamily="34" charset="0"/>
              </a:defRPr>
            </a:lvl1pPr>
            <a:lvl2pPr algn="l">
              <a:defRPr sz="2000" b="1">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600">
                <a:latin typeface="Arial" panose="020B0604020202020204" pitchFamily="34" charset="0"/>
                <a:cs typeface="Arial" panose="020B0604020202020204" pitchFamily="34" charset="0"/>
              </a:defRPr>
            </a:lvl4pPr>
            <a:lvl5pPr algn="l">
              <a:defRPr sz="16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a:lvl2pPr>
          </a:lstStyle>
          <a:p>
            <a:pPr lvl="0"/>
            <a:r>
              <a:rPr lang="fr-FR" dirty="0" err="1"/>
              <a:t>Subtitle</a:t>
            </a:r>
            <a:r>
              <a:rPr lang="fr-FR" dirty="0"/>
              <a:t> if </a:t>
            </a:r>
            <a:r>
              <a:rPr lang="fr-FR" dirty="0" err="1"/>
              <a:t>needed</a:t>
            </a:r>
            <a:endParaRPr lang="fr-FR" dirty="0"/>
          </a:p>
        </p:txBody>
      </p:sp>
    </p:spTree>
    <p:extLst>
      <p:ext uri="{BB962C8B-B14F-4D97-AF65-F5344CB8AC3E}">
        <p14:creationId xmlns:p14="http://schemas.microsoft.com/office/powerpoint/2010/main" val="1301664873"/>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5B30374-90B4-437E-A47B-3742CC9C579D}"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425105831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5B30374-90B4-437E-A47B-3742CC9C579D}"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C0C4F1-0636-44AE-99E7-F4BF18CFF3FC}" type="slidenum">
              <a:rPr lang="it-IT" smtClean="0"/>
              <a:t>‹N›</a:t>
            </a:fld>
            <a:endParaRPr lang="it-IT"/>
          </a:p>
        </p:txBody>
      </p:sp>
      <p:cxnSp>
        <p:nvCxnSpPr>
          <p:cNvPr id="10" name="Connettore 1 17">
            <a:extLst>
              <a:ext uri="{FF2B5EF4-FFF2-40B4-BE49-F238E27FC236}">
                <a16:creationId xmlns:a16="http://schemas.microsoft.com/office/drawing/2014/main" id="{07A79B44-C35C-7480-4EB9-87F1C4809343}"/>
              </a:ext>
            </a:extLst>
          </p:cNvPr>
          <p:cNvCxnSpPr>
            <a:cxnSpLocks noChangeShapeType="1"/>
          </p:cNvCxnSpPr>
          <p:nvPr userDrawn="1"/>
        </p:nvCxnSpPr>
        <p:spPr bwMode="auto">
          <a:xfrm>
            <a:off x="1732483" y="6384440"/>
            <a:ext cx="9508765" cy="0"/>
          </a:xfrm>
          <a:prstGeom prst="line">
            <a:avLst/>
          </a:prstGeom>
          <a:noFill/>
          <a:ln w="19050" algn="ctr">
            <a:solidFill>
              <a:srgbClr val="0067B4"/>
            </a:solidFill>
            <a:round/>
            <a:headEnd/>
            <a:tailEnd/>
          </a:ln>
        </p:spPr>
      </p:cxnSp>
      <p:cxnSp>
        <p:nvCxnSpPr>
          <p:cNvPr id="11" name="Connettore 1 17">
            <a:extLst>
              <a:ext uri="{FF2B5EF4-FFF2-40B4-BE49-F238E27FC236}">
                <a16:creationId xmlns:a16="http://schemas.microsoft.com/office/drawing/2014/main" id="{8620AA75-5E7F-EC07-D361-487A4F755104}"/>
              </a:ext>
            </a:extLst>
          </p:cNvPr>
          <p:cNvCxnSpPr>
            <a:cxnSpLocks noChangeShapeType="1"/>
          </p:cNvCxnSpPr>
          <p:nvPr userDrawn="1"/>
        </p:nvCxnSpPr>
        <p:spPr bwMode="auto">
          <a:xfrm>
            <a:off x="371241" y="700816"/>
            <a:ext cx="10982558" cy="0"/>
          </a:xfrm>
          <a:prstGeom prst="line">
            <a:avLst/>
          </a:prstGeom>
          <a:noFill/>
          <a:ln w="19050" algn="ctr">
            <a:solidFill>
              <a:srgbClr val="0067B4"/>
            </a:solidFill>
            <a:round/>
            <a:headEnd/>
            <a:tailEnd/>
          </a:ln>
        </p:spPr>
      </p:cxnSp>
    </p:spTree>
    <p:extLst>
      <p:ext uri="{BB962C8B-B14F-4D97-AF65-F5344CB8AC3E}">
        <p14:creationId xmlns:p14="http://schemas.microsoft.com/office/powerpoint/2010/main" val="3746614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5B30374-90B4-437E-A47B-3742CC9C579D}"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207791013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30374-90B4-437E-A47B-3742CC9C579D}"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221188505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B30374-90B4-437E-A47B-3742CC9C579D}"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151440632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B30374-90B4-437E-A47B-3742CC9C579D}"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301573678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B30374-90B4-437E-A47B-3742CC9C579D}"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11119631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B30374-90B4-437E-A47B-3742CC9C579D}"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6CB4B4D-7CA3-9044-876B-883B54F8677D}" type="slidenum">
              <a:rPr lang="en-GB" smtClean="0"/>
              <a:t>‹N›</a:t>
            </a:fld>
            <a:endParaRPr lang="en-GB"/>
          </a:p>
        </p:txBody>
      </p:sp>
    </p:spTree>
    <p:extLst>
      <p:ext uri="{BB962C8B-B14F-4D97-AF65-F5344CB8AC3E}">
        <p14:creationId xmlns:p14="http://schemas.microsoft.com/office/powerpoint/2010/main" val="7164751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tx" userDrawn="1">
  <p:cSld name="Bullet points">
    <p:spTree>
      <p:nvGrpSpPr>
        <p:cNvPr id="1" name=""/>
        <p:cNvGrpSpPr/>
        <p:nvPr/>
      </p:nvGrpSpPr>
      <p:grpSpPr bwMode="auto">
        <a:xfrm>
          <a:off x="0" y="0"/>
          <a:ext cx="0" cy="0"/>
          <a:chOff x="0" y="0"/>
          <a:chExt cx="0" cy="0"/>
        </a:xfrm>
      </p:grpSpPr>
      <p:sp>
        <p:nvSpPr>
          <p:cNvPr id="52" name="Nivel de texto 1…"/>
          <p:cNvSpPr txBox="1">
            <a:spLocks noGrp="1"/>
          </p:cNvSpPr>
          <p:nvPr>
            <p:ph type="body" idx="1" hasCustomPrompt="1"/>
          </p:nvPr>
        </p:nvSpPr>
        <p:spPr bwMode="auto">
          <a:prstGeom prst="rect">
            <a:avLst/>
          </a:prstGeom>
        </p:spPr>
        <p:txBody>
          <a:bodyPr numCol="2" spcCol="1098550"/>
          <a:lstStyle>
            <a:lvl1pPr>
              <a:defRPr/>
            </a:lvl1pPr>
          </a:lstStyle>
          <a:p>
            <a:pPr>
              <a:defRPr/>
            </a:pPr>
            <a:r>
              <a:rPr lang="it-IT"/>
              <a:t>Text</a:t>
            </a:r>
            <a:endParaRPr/>
          </a:p>
          <a:p>
            <a:pPr lvl="1">
              <a:defRPr/>
            </a:pPr>
            <a:endParaRPr/>
          </a:p>
          <a:p>
            <a:pPr lvl="2">
              <a:defRPr/>
            </a:pPr>
            <a:endParaRPr/>
          </a:p>
          <a:p>
            <a:pPr lvl="3">
              <a:defRPr/>
            </a:pPr>
            <a:endParaRPr/>
          </a:p>
          <a:p>
            <a:pPr lvl="4">
              <a:defRPr/>
            </a:pPr>
            <a:endParaRPr/>
          </a:p>
        </p:txBody>
      </p:sp>
      <p:sp>
        <p:nvSpPr>
          <p:cNvPr id="53"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27690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x" userDrawn="1">
  <p:cSld name="section">
    <p:spTree>
      <p:nvGrpSpPr>
        <p:cNvPr id="1" name=""/>
        <p:cNvGrpSpPr/>
        <p:nvPr/>
      </p:nvGrpSpPr>
      <p:grpSpPr bwMode="auto">
        <a:xfrm>
          <a:off x="0" y="0"/>
          <a:ext cx="0" cy="0"/>
          <a:chOff x="0" y="0"/>
          <a:chExt cx="0" cy="0"/>
        </a:xfrm>
      </p:grpSpPr>
      <p:sp>
        <p:nvSpPr>
          <p:cNvPr id="71" name="Título de sección"/>
          <p:cNvSpPr txBox="1">
            <a:spLocks noGrp="1"/>
          </p:cNvSpPr>
          <p:nvPr>
            <p:ph type="title" hasCustomPrompt="1"/>
          </p:nvPr>
        </p:nvSpPr>
        <p:spPr bwMode="auto">
          <a:xfrm>
            <a:off x="603248" y="2266950"/>
            <a:ext cx="10985502" cy="2324100"/>
          </a:xfrm>
          <a:prstGeom prst="rect">
            <a:avLst/>
          </a:prstGeom>
        </p:spPr>
        <p:txBody>
          <a:bodyPr anchor="ctr"/>
          <a:lstStyle>
            <a:lvl1pPr>
              <a:defRPr sz="5800" b="0" spc="-115">
                <a:latin typeface="Helvetica Neue Medium"/>
                <a:ea typeface="Helvetica Neue Medium"/>
                <a:cs typeface="Helvetica Neue Medium"/>
              </a:defRPr>
            </a:lvl1pPr>
          </a:lstStyle>
          <a:p>
            <a:pPr>
              <a:defRPr/>
            </a:pPr>
            <a:r>
              <a:rPr lang="it-IT"/>
              <a:t>Section title</a:t>
            </a:r>
            <a:endParaRPr/>
          </a:p>
        </p:txBody>
      </p:sp>
      <p:sp>
        <p:nvSpPr>
          <p:cNvPr id="72" name="Número de diapositiva"/>
          <p:cNvSpPr txBox="1">
            <a:spLocks noGrp="1"/>
          </p:cNvSpPr>
          <p:nvPr>
            <p:ph type="sldNum" sz="quarter" idx="2"/>
          </p:nvPr>
        </p:nvSpPr>
        <p:spPr bwMode="auto">
          <a:xfrm>
            <a:off x="5970247" y="6488825"/>
            <a:ext cx="245260" cy="241092"/>
          </a:xfrm>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14405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a:prstGeom prst="rect">
            <a:avLst/>
          </a:prstGeom>
        </p:spPr>
        <p:txBody>
          <a:bodyPr anchor="b"/>
          <a:lstStyle>
            <a:lvl1pPr>
              <a:defRPr/>
            </a:lvl1pPr>
          </a:lstStyle>
          <a:p>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lang="fr-FR" sz="20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a:lvl2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Subtitle</a:t>
            </a:r>
            <a:r>
              <a:rPr lang="fr-FR" dirty="0"/>
              <a:t> if </a:t>
            </a:r>
            <a:r>
              <a:rPr lang="fr-FR" dirty="0" err="1"/>
              <a:t>needed</a:t>
            </a:r>
            <a:endParaRPr lang="fr-FR" dirty="0"/>
          </a:p>
        </p:txBody>
      </p:sp>
      <p:pic>
        <p:nvPicPr>
          <p:cNvPr id="4" name="Picture 3">
            <a:extLst>
              <a:ext uri="{FF2B5EF4-FFF2-40B4-BE49-F238E27FC236}">
                <a16:creationId xmlns:a16="http://schemas.microsoft.com/office/drawing/2014/main" id="{86D04993-CD4B-4A3C-81BD-B129D05B6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2909" y="309275"/>
            <a:ext cx="1953267" cy="750055"/>
          </a:xfrm>
          <a:prstGeom prst="rect">
            <a:avLst/>
          </a:prstGeom>
        </p:spPr>
      </p:pic>
      <p:pic>
        <p:nvPicPr>
          <p:cNvPr id="10" name="Picture 9">
            <a:extLst>
              <a:ext uri="{FF2B5EF4-FFF2-40B4-BE49-F238E27FC236}">
                <a16:creationId xmlns:a16="http://schemas.microsoft.com/office/drawing/2014/main" id="{9095AB8A-C9B5-4663-BC60-B463D3CAB7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0691" y="5587385"/>
            <a:ext cx="1686143" cy="905779"/>
          </a:xfrm>
          <a:prstGeom prst="rect">
            <a:avLst/>
          </a:prstGeom>
        </p:spPr>
      </p:pic>
    </p:spTree>
    <p:extLst>
      <p:ext uri="{BB962C8B-B14F-4D97-AF65-F5344CB8AC3E}">
        <p14:creationId xmlns:p14="http://schemas.microsoft.com/office/powerpoint/2010/main" val="1035690601"/>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x" userDrawn="1">
  <p:cSld name="only title">
    <p:spTree>
      <p:nvGrpSpPr>
        <p:cNvPr id="1" name=""/>
        <p:cNvGrpSpPr/>
        <p:nvPr/>
      </p:nvGrpSpPr>
      <p:grpSpPr bwMode="auto">
        <a:xfrm>
          <a:off x="0" y="0"/>
          <a:ext cx="0" cy="0"/>
          <a:chOff x="0" y="0"/>
          <a:chExt cx="0" cy="0"/>
        </a:xfrm>
      </p:grpSpPr>
      <p:sp>
        <p:nvSpPr>
          <p:cNvPr id="79" name="Título de diapositiva"/>
          <p:cNvSpPr txBox="1">
            <a:spLocks noGrp="1"/>
          </p:cNvSpPr>
          <p:nvPr>
            <p:ph type="title" hasCustomPrompt="1"/>
          </p:nvPr>
        </p:nvSpPr>
        <p:spPr bwMode="auto">
          <a:xfrm>
            <a:off x="603250" y="539750"/>
            <a:ext cx="10985500" cy="717475"/>
          </a:xfrm>
          <a:prstGeom prst="rect">
            <a:avLst/>
          </a:prstGeom>
        </p:spPr>
        <p:txBody>
          <a:bodyPr/>
          <a:lstStyle/>
          <a:p>
            <a:pPr>
              <a:defRPr/>
            </a:pPr>
            <a:r>
              <a:rPr lang="it-IT"/>
              <a:t>Slide title</a:t>
            </a:r>
            <a:endParaRPr/>
          </a:p>
        </p:txBody>
      </p:sp>
      <p:sp>
        <p:nvSpPr>
          <p:cNvPr id="80" name="Subtítulo de diapositiv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Slide subtitle</a:t>
            </a:r>
            <a:endParaRPr/>
          </a:p>
        </p:txBody>
      </p:sp>
      <p:sp>
        <p:nvSpPr>
          <p:cNvPr id="8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199938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x" userDrawn="1">
  <p:cSld name="Agenda">
    <p:spTree>
      <p:nvGrpSpPr>
        <p:cNvPr id="1" name=""/>
        <p:cNvGrpSpPr/>
        <p:nvPr/>
      </p:nvGrpSpPr>
      <p:grpSpPr bwMode="auto">
        <a:xfrm>
          <a:off x="0" y="0"/>
          <a:ext cx="0" cy="0"/>
          <a:chOff x="0" y="0"/>
          <a:chExt cx="0" cy="0"/>
        </a:xfrm>
      </p:grpSpPr>
      <p:sp>
        <p:nvSpPr>
          <p:cNvPr id="88" name="Título de agenda"/>
          <p:cNvSpPr txBox="1">
            <a:spLocks noGrp="1"/>
          </p:cNvSpPr>
          <p:nvPr>
            <p:ph type="title" hasCustomPrompt="1"/>
          </p:nvPr>
        </p:nvSpPr>
        <p:spPr bwMode="auto">
          <a:xfrm>
            <a:off x="603250" y="539750"/>
            <a:ext cx="10985500" cy="717550"/>
          </a:xfrm>
          <a:prstGeom prst="rect">
            <a:avLst/>
          </a:prstGeom>
        </p:spPr>
        <p:txBody>
          <a:bodyPr/>
          <a:lstStyle>
            <a:lvl1pPr>
              <a:defRPr/>
            </a:lvl1pPr>
          </a:lstStyle>
          <a:p>
            <a:pPr>
              <a:defRPr/>
            </a:pPr>
            <a:r>
              <a:rPr lang="it-IT"/>
              <a:t>Agenda title</a:t>
            </a:r>
            <a:endParaRPr/>
          </a:p>
        </p:txBody>
      </p:sp>
      <p:sp>
        <p:nvSpPr>
          <p:cNvPr id="89" name="Subtítulo de agenda"/>
          <p:cNvSpPr txBox="1">
            <a:spLocks noGrp="1"/>
          </p:cNvSpPr>
          <p:nvPr>
            <p:ph type="body" sz="quarter" idx="21" hasCustomPrompt="1"/>
          </p:nvPr>
        </p:nvSpPr>
        <p:spPr bwMode="auto">
          <a:xfrm>
            <a:off x="603250" y="1186480"/>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pPr>
              <a:defRPr/>
            </a:pPr>
            <a:r>
              <a:rPr lang="it-IT"/>
              <a:t>Agenda subtitle</a:t>
            </a:r>
            <a:endParaRPr/>
          </a:p>
        </p:txBody>
      </p:sp>
      <p:sp>
        <p:nvSpPr>
          <p:cNvPr id="90" name="Nivel de texto 1…"/>
          <p:cNvSpPr txBox="1">
            <a:spLocks noGrp="1"/>
          </p:cNvSpPr>
          <p:nvPr>
            <p:ph type="body" idx="1" hasCustomPrompt="1"/>
          </p:nvPr>
        </p:nvSpPr>
        <p:spPr bwMode="auto">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pPr>
              <a:defRPr/>
            </a:pPr>
            <a:r>
              <a:rPr lang="it-IT"/>
              <a:t>Agenda theme</a:t>
            </a:r>
            <a:endParaRPr/>
          </a:p>
          <a:p>
            <a:pPr lvl="1">
              <a:defRPr/>
            </a:pPr>
            <a:endParaRPr/>
          </a:p>
          <a:p>
            <a:pPr lvl="2">
              <a:defRPr/>
            </a:pPr>
            <a:endParaRPr/>
          </a:p>
          <a:p>
            <a:pPr lvl="3">
              <a:defRPr/>
            </a:pPr>
            <a:endParaRPr/>
          </a:p>
          <a:p>
            <a:pPr lvl="4">
              <a:defRPr/>
            </a:pPr>
            <a:endParaRPr/>
          </a:p>
        </p:txBody>
      </p:sp>
      <p:sp>
        <p:nvSpPr>
          <p:cNvPr id="91"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4228394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x" userDrawn="1">
  <p:cSld name="Statement">
    <p:spTree>
      <p:nvGrpSpPr>
        <p:cNvPr id="1" name=""/>
        <p:cNvGrpSpPr/>
        <p:nvPr/>
      </p:nvGrpSpPr>
      <p:grpSpPr bwMode="auto">
        <a:xfrm>
          <a:off x="0" y="0"/>
          <a:ext cx="0" cy="0"/>
          <a:chOff x="0" y="0"/>
          <a:chExt cx="0" cy="0"/>
        </a:xfrm>
      </p:grpSpPr>
      <p:sp>
        <p:nvSpPr>
          <p:cNvPr id="98" name="Nivel de texto 1…"/>
          <p:cNvSpPr txBox="1">
            <a:spLocks noGrp="1"/>
          </p:cNvSpPr>
          <p:nvPr>
            <p:ph type="body" sz="half" idx="1" hasCustomPrompt="1"/>
          </p:nvPr>
        </p:nvSpPr>
        <p:spPr bwMode="auto">
          <a:xfrm>
            <a:off x="603250" y="2460422"/>
            <a:ext cx="10985500" cy="1937157"/>
          </a:xfrm>
          <a:prstGeom prst="rect">
            <a:avLst/>
          </a:prstGeom>
        </p:spPr>
        <p:txBody>
          <a:bodyPr anchor="ctr"/>
          <a:lstStyle>
            <a:lvl1pPr marL="0" indent="0" algn="ctr">
              <a:lnSpc>
                <a:spcPct val="80000"/>
              </a:lnSpc>
              <a:spcBef>
                <a:spcPts val="0"/>
              </a:spcBef>
              <a:buSzTx/>
              <a:buNone/>
              <a:defRPr sz="5800" spc="-115">
                <a:latin typeface="Helvetica Neue Medium"/>
                <a:ea typeface="Helvetica Neue Medium"/>
                <a:cs typeface="Helvetica Neue Medium"/>
              </a:defRPr>
            </a:lvl1pPr>
            <a:lvl2pPr marL="0" indent="228600" algn="ctr">
              <a:lnSpc>
                <a:spcPct val="80000"/>
              </a:lnSpc>
              <a:spcBef>
                <a:spcPts val="0"/>
              </a:spcBef>
              <a:buSzTx/>
              <a:buNone/>
              <a:defRPr sz="5800" spc="-115">
                <a:latin typeface="Helvetica Neue Medium"/>
                <a:ea typeface="Helvetica Neue Medium"/>
                <a:cs typeface="Helvetica Neue Medium"/>
              </a:defRPr>
            </a:lvl2pPr>
            <a:lvl3pPr marL="0" indent="457200" algn="ctr">
              <a:lnSpc>
                <a:spcPct val="80000"/>
              </a:lnSpc>
              <a:spcBef>
                <a:spcPts val="0"/>
              </a:spcBef>
              <a:buSzTx/>
              <a:buNone/>
              <a:defRPr sz="5800" spc="-115">
                <a:latin typeface="Helvetica Neue Medium"/>
                <a:ea typeface="Helvetica Neue Medium"/>
                <a:cs typeface="Helvetica Neue Medium"/>
              </a:defRPr>
            </a:lvl3pPr>
            <a:lvl4pPr marL="0" indent="685800" algn="ctr">
              <a:lnSpc>
                <a:spcPct val="80000"/>
              </a:lnSpc>
              <a:spcBef>
                <a:spcPts val="0"/>
              </a:spcBef>
              <a:buSzTx/>
              <a:buNone/>
              <a:defRPr sz="5800" spc="-115">
                <a:latin typeface="Helvetica Neue Medium"/>
                <a:ea typeface="Helvetica Neue Medium"/>
                <a:cs typeface="Helvetica Neue Medium"/>
              </a:defRPr>
            </a:lvl4pPr>
            <a:lvl5pPr marL="0" indent="914400" algn="ctr">
              <a:lnSpc>
                <a:spcPct val="80000"/>
              </a:lnSpc>
              <a:spcBef>
                <a:spcPts val="0"/>
              </a:spcBef>
              <a:buSzTx/>
              <a:buNone/>
              <a:defRPr sz="5800" spc="-115">
                <a:latin typeface="Helvetica Neue Medium"/>
                <a:ea typeface="Helvetica Neue Medium"/>
                <a:cs typeface="Helvetica Neue Medium"/>
              </a:defRPr>
            </a:lvl5pPr>
          </a:lstStyle>
          <a:p>
            <a:pPr>
              <a:defRPr/>
            </a:pPr>
            <a:r>
              <a:rPr lang="it-IT"/>
              <a:t>Statement</a:t>
            </a:r>
            <a:endParaRPr/>
          </a:p>
          <a:p>
            <a:pPr lvl="1">
              <a:defRPr/>
            </a:pPr>
            <a:endParaRPr/>
          </a:p>
          <a:p>
            <a:pPr lvl="2">
              <a:defRPr/>
            </a:pPr>
            <a:endParaRPr/>
          </a:p>
          <a:p>
            <a:pPr lvl="3">
              <a:defRPr/>
            </a:pPr>
            <a:endParaRPr/>
          </a:p>
          <a:p>
            <a:pPr lvl="4">
              <a:defRPr/>
            </a:pPr>
            <a:endParaRPr/>
          </a:p>
        </p:txBody>
      </p:sp>
      <p:sp>
        <p:nvSpPr>
          <p:cNvPr id="99"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032925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tx" userDrawn="1">
  <p:cSld name="Outcomes">
    <p:spTree>
      <p:nvGrpSpPr>
        <p:cNvPr id="1" name=""/>
        <p:cNvGrpSpPr/>
        <p:nvPr/>
      </p:nvGrpSpPr>
      <p:grpSpPr bwMode="auto">
        <a:xfrm>
          <a:off x="0" y="0"/>
          <a:ext cx="0" cy="0"/>
          <a:chOff x="0" y="0"/>
          <a:chExt cx="0" cy="0"/>
        </a:xfrm>
      </p:grpSpPr>
      <p:sp>
        <p:nvSpPr>
          <p:cNvPr id="106" name="Nivel de texto 1…"/>
          <p:cNvSpPr txBox="1">
            <a:spLocks noGrp="1"/>
          </p:cNvSpPr>
          <p:nvPr>
            <p:ph type="body" idx="1" hasCustomPrompt="1"/>
          </p:nvPr>
        </p:nvSpPr>
        <p:spPr bwMode="auto">
          <a:xfrm>
            <a:off x="603250" y="537964"/>
            <a:ext cx="10985500" cy="3620791"/>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pPr>
              <a:defRPr/>
            </a:pPr>
            <a:r>
              <a:t>100%</a:t>
            </a:r>
          </a:p>
          <a:p>
            <a:pPr lvl="1">
              <a:defRPr/>
            </a:pPr>
            <a:endParaRPr/>
          </a:p>
          <a:p>
            <a:pPr lvl="2">
              <a:defRPr/>
            </a:pPr>
            <a:endParaRPr/>
          </a:p>
          <a:p>
            <a:pPr lvl="3">
              <a:defRPr/>
            </a:pPr>
            <a:endParaRPr/>
          </a:p>
          <a:p>
            <a:pPr lvl="4">
              <a:defRPr/>
            </a:pPr>
            <a:endParaRPr/>
          </a:p>
        </p:txBody>
      </p:sp>
      <p:sp>
        <p:nvSpPr>
          <p:cNvPr id="107" name="Información del hecho"/>
          <p:cNvSpPr txBox="1">
            <a:spLocks noGrp="1"/>
          </p:cNvSpPr>
          <p:nvPr>
            <p:ph type="body" sz="quarter" idx="21" hasCustomPrompt="1"/>
          </p:nvPr>
        </p:nvSpPr>
        <p:spPr bwMode="auto">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pPr>
              <a:defRPr/>
            </a:pPr>
            <a:r>
              <a:rPr lang="it-IT"/>
              <a:t>Outcome Information</a:t>
            </a:r>
            <a:endParaRPr/>
          </a:p>
        </p:txBody>
      </p:sp>
      <p:sp>
        <p:nvSpPr>
          <p:cNvPr id="108"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633393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tx" userDrawn="1">
  <p:cSld name="quote">
    <p:spTree>
      <p:nvGrpSpPr>
        <p:cNvPr id="1" name=""/>
        <p:cNvGrpSpPr/>
        <p:nvPr/>
      </p:nvGrpSpPr>
      <p:grpSpPr bwMode="auto">
        <a:xfrm>
          <a:off x="0" y="0"/>
          <a:ext cx="0" cy="0"/>
          <a:chOff x="0" y="0"/>
          <a:chExt cx="0" cy="0"/>
        </a:xfrm>
      </p:grpSpPr>
      <p:sp>
        <p:nvSpPr>
          <p:cNvPr id="115" name="Atribución"/>
          <p:cNvSpPr txBox="1">
            <a:spLocks noGrp="1"/>
          </p:cNvSpPr>
          <p:nvPr>
            <p:ph type="body" sz="quarter" idx="21" hasCustomPrompt="1"/>
          </p:nvPr>
        </p:nvSpPr>
        <p:spPr bwMode="auto">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pPr>
              <a:defRPr/>
            </a:pPr>
            <a:r>
              <a:rPr lang="it-IT"/>
              <a:t>author</a:t>
            </a:r>
            <a:endParaRPr/>
          </a:p>
        </p:txBody>
      </p:sp>
      <p:sp>
        <p:nvSpPr>
          <p:cNvPr id="116" name="Nivel de texto 1…"/>
          <p:cNvSpPr txBox="1">
            <a:spLocks noGrp="1"/>
          </p:cNvSpPr>
          <p:nvPr>
            <p:ph type="body" sz="half" idx="1" hasCustomPrompt="1"/>
          </p:nvPr>
        </p:nvSpPr>
        <p:spPr bwMode="auto">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defRPr>
            </a:lvl1pPr>
            <a:lvl2pPr marL="319462" indent="-6350">
              <a:spcBef>
                <a:spcPts val="0"/>
              </a:spcBef>
              <a:buSzTx/>
              <a:buNone/>
              <a:defRPr sz="4250" spc="-85">
                <a:latin typeface="Helvetica Neue Medium"/>
                <a:ea typeface="Helvetica Neue Medium"/>
                <a:cs typeface="Helvetica Neue Medium"/>
              </a:defRPr>
            </a:lvl2pPr>
            <a:lvl3pPr marL="319462" indent="222250">
              <a:spcBef>
                <a:spcPts val="0"/>
              </a:spcBef>
              <a:buSzTx/>
              <a:buNone/>
              <a:defRPr sz="4250" spc="-85">
                <a:latin typeface="Helvetica Neue Medium"/>
                <a:ea typeface="Helvetica Neue Medium"/>
                <a:cs typeface="Helvetica Neue Medium"/>
              </a:defRPr>
            </a:lvl3pPr>
            <a:lvl4pPr marL="319462" indent="450850">
              <a:spcBef>
                <a:spcPts val="0"/>
              </a:spcBef>
              <a:buSzTx/>
              <a:buNone/>
              <a:defRPr sz="4250" spc="-85">
                <a:latin typeface="Helvetica Neue Medium"/>
                <a:ea typeface="Helvetica Neue Medium"/>
                <a:cs typeface="Helvetica Neue Medium"/>
              </a:defRPr>
            </a:lvl4pPr>
            <a:lvl5pPr marL="319462" indent="679450">
              <a:spcBef>
                <a:spcPts val="0"/>
              </a:spcBef>
              <a:buSzTx/>
              <a:buNone/>
              <a:defRPr sz="4250" spc="-85">
                <a:latin typeface="Helvetica Neue Medium"/>
                <a:ea typeface="Helvetica Neue Medium"/>
                <a:cs typeface="Helvetica Neue Medium"/>
              </a:defRPr>
            </a:lvl5pPr>
          </a:lstStyle>
          <a:p>
            <a:pPr>
              <a:defRPr/>
            </a:pPr>
            <a:r>
              <a:t>“</a:t>
            </a:r>
            <a:r>
              <a:rPr lang="it-IT"/>
              <a:t>quote</a:t>
            </a:r>
            <a:r>
              <a:t>”</a:t>
            </a:r>
          </a:p>
          <a:p>
            <a:pPr lvl="1">
              <a:defRPr/>
            </a:pPr>
            <a:endParaRPr/>
          </a:p>
          <a:p>
            <a:pPr lvl="2">
              <a:defRPr/>
            </a:pPr>
            <a:endParaRPr/>
          </a:p>
          <a:p>
            <a:pPr lvl="3">
              <a:defRPr/>
            </a:pPr>
            <a:endParaRPr/>
          </a:p>
          <a:p>
            <a:pPr lvl="4">
              <a:defRPr/>
            </a:pPr>
            <a:endParaRPr/>
          </a:p>
        </p:txBody>
      </p:sp>
      <p:sp>
        <p:nvSpPr>
          <p:cNvPr id="11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896280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tx" userDrawn="1">
  <p:cSld name="3 photos">
    <p:spTree>
      <p:nvGrpSpPr>
        <p:cNvPr id="1" name=""/>
        <p:cNvGrpSpPr/>
        <p:nvPr/>
      </p:nvGrpSpPr>
      <p:grpSpPr bwMode="auto">
        <a:xfrm>
          <a:off x="0" y="0"/>
          <a:ext cx="0" cy="0"/>
          <a:chOff x="0" y="0"/>
          <a:chExt cx="0" cy="0"/>
        </a:xfrm>
      </p:grpSpPr>
      <p:sp>
        <p:nvSpPr>
          <p:cNvPr id="124" name="Imagen"/>
          <p:cNvSpPr>
            <a:spLocks noGrp="1"/>
          </p:cNvSpPr>
          <p:nvPr>
            <p:ph type="pic" sz="quarter" idx="21" hasCustomPrompt="1"/>
          </p:nvPr>
        </p:nvSpPr>
        <p:spPr bwMode="auto">
          <a:xfrm>
            <a:off x="7880350" y="508000"/>
            <a:ext cx="3719550" cy="2974839"/>
          </a:xfrm>
          <a:prstGeom prst="rect">
            <a:avLst/>
          </a:prstGeom>
        </p:spPr>
        <p:txBody>
          <a:bodyPr lIns="91439" tIns="45719" rIns="91439" bIns="45719">
            <a:noAutofit/>
          </a:bodyPr>
          <a:lstStyle>
            <a:lvl1pPr>
              <a:defRPr/>
            </a:lvl1pPr>
          </a:lstStyle>
          <a:p>
            <a:pPr>
              <a:defRPr/>
            </a:pPr>
            <a:r>
              <a:rPr lang="it-IT"/>
              <a:t>Text</a:t>
            </a:r>
            <a:endParaRPr/>
          </a:p>
        </p:txBody>
      </p:sp>
      <p:sp>
        <p:nvSpPr>
          <p:cNvPr id="125" name="Imagen"/>
          <p:cNvSpPr>
            <a:spLocks noGrp="1"/>
          </p:cNvSpPr>
          <p:nvPr>
            <p:ph type="pic" sz="half" idx="22" hasCustomPrompt="1"/>
          </p:nvPr>
        </p:nvSpPr>
        <p:spPr bwMode="auto">
          <a:xfrm>
            <a:off x="6750050" y="1989138"/>
            <a:ext cx="5219700" cy="6075091"/>
          </a:xfrm>
          <a:prstGeom prst="rect">
            <a:avLst/>
          </a:prstGeom>
        </p:spPr>
        <p:txBody>
          <a:bodyPr lIns="91439" tIns="45719" rIns="91439" bIns="45719">
            <a:noAutofit/>
          </a:bodyPr>
          <a:lstStyle>
            <a:lvl1pPr>
              <a:defRPr/>
            </a:lvl1pPr>
          </a:lstStyle>
          <a:p>
            <a:pPr>
              <a:defRPr/>
            </a:pPr>
            <a:r>
              <a:rPr lang="it-IT"/>
              <a:t>Text</a:t>
            </a:r>
            <a:endParaRPr/>
          </a:p>
        </p:txBody>
      </p:sp>
      <p:sp>
        <p:nvSpPr>
          <p:cNvPr id="126" name="Imagen"/>
          <p:cNvSpPr>
            <a:spLocks noGrp="1"/>
          </p:cNvSpPr>
          <p:nvPr>
            <p:ph type="pic" idx="23" hasCustomPrompt="1"/>
          </p:nvPr>
        </p:nvSpPr>
        <p:spPr bwMode="auto">
          <a:xfrm>
            <a:off x="-69850" y="247650"/>
            <a:ext cx="8305800" cy="6229350"/>
          </a:xfrm>
          <a:prstGeom prst="rect">
            <a:avLst/>
          </a:prstGeom>
        </p:spPr>
        <p:txBody>
          <a:bodyPr lIns="91439" tIns="45719" rIns="91439" bIns="45719">
            <a:noAutofit/>
          </a:bodyPr>
          <a:lstStyle>
            <a:lvl1pPr>
              <a:defRPr/>
            </a:lvl1pPr>
          </a:lstStyle>
          <a:p>
            <a:pPr>
              <a:defRPr/>
            </a:pPr>
            <a:r>
              <a:rPr lang="it-IT"/>
              <a:t>Text</a:t>
            </a:r>
            <a:endParaRPr/>
          </a:p>
        </p:txBody>
      </p:sp>
      <p:sp>
        <p:nvSpPr>
          <p:cNvPr id="127"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1793410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x" userDrawn="1">
  <p:cSld name="photo">
    <p:spTree>
      <p:nvGrpSpPr>
        <p:cNvPr id="1" name=""/>
        <p:cNvGrpSpPr/>
        <p:nvPr/>
      </p:nvGrpSpPr>
      <p:grpSpPr bwMode="auto">
        <a:xfrm>
          <a:off x="0" y="0"/>
          <a:ext cx="0" cy="0"/>
          <a:chOff x="0" y="0"/>
          <a:chExt cx="0" cy="0"/>
        </a:xfrm>
      </p:grpSpPr>
      <p:sp>
        <p:nvSpPr>
          <p:cNvPr id="134" name="Imagen"/>
          <p:cNvSpPr>
            <a:spLocks noGrp="1"/>
          </p:cNvSpPr>
          <p:nvPr>
            <p:ph type="pic" idx="21"/>
          </p:nvPr>
        </p:nvSpPr>
        <p:spPr bwMode="auto">
          <a:xfrm>
            <a:off x="-666750" y="-2762250"/>
            <a:ext cx="13525500" cy="10820400"/>
          </a:xfrm>
          <a:prstGeom prst="rect">
            <a:avLst/>
          </a:prstGeom>
        </p:spPr>
        <p:txBody>
          <a:bodyPr lIns="91439" tIns="45719" rIns="91439" bIns="45719">
            <a:noAutofit/>
          </a:bodyPr>
          <a:lstStyle/>
          <a:p>
            <a:pPr>
              <a:defRPr/>
            </a:pPr>
            <a:endParaRPr/>
          </a:p>
        </p:txBody>
      </p:sp>
      <p:sp>
        <p:nvSpPr>
          <p:cNvPr id="135" name="Número de diapositiva"/>
          <p:cNvSpPr txBox="1">
            <a:spLocks noGrp="1"/>
          </p:cNvSpPr>
          <p:nvPr>
            <p:ph type="sldNum" sz="quarter" idx="2"/>
          </p:nvPr>
        </p:nvSpPr>
        <p:spPr bwMode="auto">
          <a:prstGeom prst="rect">
            <a:avLst/>
          </a:prstGeom>
        </p:spPr>
        <p:txBody>
          <a:bodyPr/>
          <a:lstStyle>
            <a:lvl1pPr>
              <a:defRPr>
                <a:solidFill>
                  <a:srgbClr val="FFFFFF"/>
                </a:solidFill>
              </a:defRPr>
            </a:lvl1pPr>
          </a:lstStyle>
          <a:p>
            <a:pPr>
              <a:defRPr/>
            </a:pPr>
            <a:fld id="{86CB4B4D-7CA3-9044-876B-883B54F8677D}" type="slidenum">
              <a:rPr/>
              <a:t>‹N›</a:t>
            </a:fld>
            <a:endParaRPr/>
          </a:p>
        </p:txBody>
      </p:sp>
    </p:spTree>
    <p:extLst>
      <p:ext uri="{BB962C8B-B14F-4D97-AF65-F5344CB8AC3E}">
        <p14:creationId xmlns:p14="http://schemas.microsoft.com/office/powerpoint/2010/main" val="4015128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tx" userDrawn="1">
  <p:cSld name="En blanco">
    <p:spTree>
      <p:nvGrpSpPr>
        <p:cNvPr id="1" name=""/>
        <p:cNvGrpSpPr/>
        <p:nvPr/>
      </p:nvGrpSpPr>
      <p:grpSpPr bwMode="auto">
        <a:xfrm>
          <a:off x="0" y="0"/>
          <a:ext cx="0" cy="0"/>
          <a:chOff x="0" y="0"/>
          <a:chExt cx="0" cy="0"/>
        </a:xfrm>
      </p:grpSpPr>
      <p:sp>
        <p:nvSpPr>
          <p:cNvPr id="142" name="Número de diapositiva"/>
          <p:cNvSpPr txBox="1">
            <a:spLocks noGrp="1"/>
          </p:cNvSpPr>
          <p:nvPr>
            <p:ph type="sldNum" sz="quarter" idx="2"/>
          </p:nvPr>
        </p:nvSpPr>
        <p:spPr bwMode="auto">
          <a:prstGeom prst="rect">
            <a:avLst/>
          </a:prstGeom>
        </p:spPr>
        <p:txBody>
          <a:bodyPr/>
          <a:lstStyle/>
          <a:p>
            <a:pPr>
              <a:defRPr/>
            </a:pPr>
            <a:fld id="{86CB4B4D-7CA3-9044-876B-883B54F8677D}" type="slidenum">
              <a:rPr/>
              <a:t>‹N›</a:t>
            </a:fld>
            <a:endParaRPr/>
          </a:p>
        </p:txBody>
      </p:sp>
    </p:spTree>
    <p:extLst>
      <p:ext uri="{BB962C8B-B14F-4D97-AF65-F5344CB8AC3E}">
        <p14:creationId xmlns:p14="http://schemas.microsoft.com/office/powerpoint/2010/main" val="282752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89"/>
        <p:cNvGrpSpPr/>
        <p:nvPr/>
      </p:nvGrpSpPr>
      <p:grpSpPr>
        <a:xfrm>
          <a:off x="0" y="0"/>
          <a:ext cx="0" cy="0"/>
          <a:chOff x="0" y="0"/>
          <a:chExt cx="0" cy="0"/>
        </a:xfrm>
      </p:grpSpPr>
      <p:sp>
        <p:nvSpPr>
          <p:cNvPr id="90" name="Google Shape;90;g2e85c11e85c_0_378"/>
          <p:cNvSpPr>
            <a:spLocks noGrp="1"/>
          </p:cNvSpPr>
          <p:nvPr>
            <p:ph type="pic" idx="2"/>
          </p:nvPr>
        </p:nvSpPr>
        <p:spPr>
          <a:xfrm>
            <a:off x="-577849" y="-647700"/>
            <a:ext cx="13373100" cy="8009400"/>
          </a:xfrm>
          <a:prstGeom prst="rect">
            <a:avLst/>
          </a:prstGeom>
          <a:noFill/>
          <a:ln>
            <a:noFill/>
          </a:ln>
        </p:spPr>
      </p:sp>
      <p:sp>
        <p:nvSpPr>
          <p:cNvPr id="91" name="Google Shape;91;g2e85c11e85c_0_378"/>
          <p:cNvSpPr txBox="1">
            <a:spLocks noGrp="1"/>
          </p:cNvSpPr>
          <p:nvPr>
            <p:ph type="title"/>
          </p:nvPr>
        </p:nvSpPr>
        <p:spPr>
          <a:xfrm>
            <a:off x="603250" y="3562350"/>
            <a:ext cx="10985400" cy="23241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5800"/>
              <a:buFont typeface="Helvetica Neue"/>
              <a:buNone/>
              <a:defRPr sz="5800"/>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92" name="Google Shape;92;g2e85c11e85c_0_378"/>
          <p:cNvSpPr txBox="1">
            <a:spLocks noGrp="1"/>
          </p:cNvSpPr>
          <p:nvPr>
            <p:ph type="body" idx="1"/>
          </p:nvPr>
        </p:nvSpPr>
        <p:spPr>
          <a:xfrm>
            <a:off x="603845" y="553069"/>
            <a:ext cx="10984200" cy="3186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1800"/>
              <a:buFont typeface="Helvetica Neue"/>
              <a:buNone/>
              <a:defRPr sz="1800" b="1"/>
            </a:lvl1pPr>
            <a:lvl2pPr marL="914400" lvl="1" indent="-369189" algn="l" rtl="0">
              <a:lnSpc>
                <a:spcPct val="90000"/>
              </a:lnSpc>
              <a:spcBef>
                <a:spcPts val="2250"/>
              </a:spcBef>
              <a:spcAft>
                <a:spcPts val="0"/>
              </a:spcAft>
              <a:buClr>
                <a:srgbClr val="000000"/>
              </a:buClr>
              <a:buSzPts val="2214"/>
              <a:buChar char="•"/>
              <a:defRPr/>
            </a:lvl2pPr>
            <a:lvl3pPr marL="1371600" lvl="2" indent="-369189" algn="l" rtl="0">
              <a:lnSpc>
                <a:spcPct val="90000"/>
              </a:lnSpc>
              <a:spcBef>
                <a:spcPts val="2250"/>
              </a:spcBef>
              <a:spcAft>
                <a:spcPts val="0"/>
              </a:spcAft>
              <a:buClr>
                <a:srgbClr val="000000"/>
              </a:buClr>
              <a:buSzPts val="2214"/>
              <a:buChar char="•"/>
              <a:defRPr/>
            </a:lvl3pPr>
            <a:lvl4pPr marL="1828800" lvl="3" indent="-369189" algn="l" rtl="0">
              <a:lnSpc>
                <a:spcPct val="90000"/>
              </a:lnSpc>
              <a:spcBef>
                <a:spcPts val="2250"/>
              </a:spcBef>
              <a:spcAft>
                <a:spcPts val="0"/>
              </a:spcAft>
              <a:buClr>
                <a:srgbClr val="000000"/>
              </a:buClr>
              <a:buSzPts val="2214"/>
              <a:buChar char="•"/>
              <a:defRPr/>
            </a:lvl4pPr>
            <a:lvl5pPr marL="2286000" lvl="4" indent="-369189" algn="l" rtl="0">
              <a:lnSpc>
                <a:spcPct val="90000"/>
              </a:lnSpc>
              <a:spcBef>
                <a:spcPts val="2250"/>
              </a:spcBef>
              <a:spcAft>
                <a:spcPts val="0"/>
              </a:spcAft>
              <a:buClr>
                <a:srgbClr val="000000"/>
              </a:buClr>
              <a:buSzPts val="2214"/>
              <a:buChar char="•"/>
              <a:defRPr/>
            </a:lvl5pPr>
            <a:lvl6pPr marL="2743200" lvl="5" indent="-369189" algn="l" rtl="0">
              <a:lnSpc>
                <a:spcPct val="90000"/>
              </a:lnSpc>
              <a:spcBef>
                <a:spcPts val="2250"/>
              </a:spcBef>
              <a:spcAft>
                <a:spcPts val="0"/>
              </a:spcAft>
              <a:buClr>
                <a:srgbClr val="000000"/>
              </a:buClr>
              <a:buSzPts val="2214"/>
              <a:buChar char="•"/>
              <a:defRPr/>
            </a:lvl6pPr>
            <a:lvl7pPr marL="3200400" lvl="6" indent="-369189" algn="l" rtl="0">
              <a:lnSpc>
                <a:spcPct val="90000"/>
              </a:lnSpc>
              <a:spcBef>
                <a:spcPts val="2250"/>
              </a:spcBef>
              <a:spcAft>
                <a:spcPts val="0"/>
              </a:spcAft>
              <a:buClr>
                <a:srgbClr val="000000"/>
              </a:buClr>
              <a:buSzPts val="2214"/>
              <a:buChar char="•"/>
              <a:defRPr/>
            </a:lvl7pPr>
            <a:lvl8pPr marL="3657600" lvl="7" indent="-369189" algn="l" rtl="0">
              <a:lnSpc>
                <a:spcPct val="90000"/>
              </a:lnSpc>
              <a:spcBef>
                <a:spcPts val="2250"/>
              </a:spcBef>
              <a:spcAft>
                <a:spcPts val="0"/>
              </a:spcAft>
              <a:buClr>
                <a:srgbClr val="000000"/>
              </a:buClr>
              <a:buSzPts val="2214"/>
              <a:buChar char="•"/>
              <a:defRPr/>
            </a:lvl8pPr>
            <a:lvl9pPr marL="4114800" lvl="8" indent="-369189" algn="l" rtl="0">
              <a:lnSpc>
                <a:spcPct val="90000"/>
              </a:lnSpc>
              <a:spcBef>
                <a:spcPts val="2250"/>
              </a:spcBef>
              <a:spcAft>
                <a:spcPts val="0"/>
              </a:spcAft>
              <a:buClr>
                <a:srgbClr val="000000"/>
              </a:buClr>
              <a:buSzPts val="2214"/>
              <a:buChar char="•"/>
              <a:defRPr/>
            </a:lvl9pPr>
          </a:lstStyle>
          <a:p>
            <a:endParaRPr/>
          </a:p>
        </p:txBody>
      </p:sp>
      <p:sp>
        <p:nvSpPr>
          <p:cNvPr id="93" name="Google Shape;93;g2e85c11e85c_0_378"/>
          <p:cNvSpPr txBox="1">
            <a:spLocks noGrp="1"/>
          </p:cNvSpPr>
          <p:nvPr>
            <p:ph type="body" idx="3"/>
          </p:nvPr>
        </p:nvSpPr>
        <p:spPr>
          <a:xfrm>
            <a:off x="603250" y="5804955"/>
            <a:ext cx="10985400" cy="5586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2750"/>
              <a:buFont typeface="Helvetica Neue"/>
              <a:buNone/>
              <a:defRPr sz="2750" b="1"/>
            </a:lvl1pPr>
            <a:lvl2pPr marL="914400" lvl="1" indent="-228600" algn="l" rtl="0">
              <a:lnSpc>
                <a:spcPct val="100000"/>
              </a:lnSpc>
              <a:spcBef>
                <a:spcPts val="0"/>
              </a:spcBef>
              <a:spcAft>
                <a:spcPts val="0"/>
              </a:spcAft>
              <a:buClr>
                <a:srgbClr val="000000"/>
              </a:buClr>
              <a:buSzPts val="2750"/>
              <a:buFont typeface="Helvetica Neue"/>
              <a:buNone/>
              <a:defRPr sz="2750" b="1"/>
            </a:lvl2pPr>
            <a:lvl3pPr marL="1371600" lvl="2" indent="-228600" algn="l" rtl="0">
              <a:lnSpc>
                <a:spcPct val="100000"/>
              </a:lnSpc>
              <a:spcBef>
                <a:spcPts val="0"/>
              </a:spcBef>
              <a:spcAft>
                <a:spcPts val="0"/>
              </a:spcAft>
              <a:buClr>
                <a:srgbClr val="000000"/>
              </a:buClr>
              <a:buSzPts val="2750"/>
              <a:buFont typeface="Helvetica Neue"/>
              <a:buNone/>
              <a:defRPr sz="2750" b="1"/>
            </a:lvl3pPr>
            <a:lvl4pPr marL="1828800" lvl="3" indent="-228600" algn="l" rtl="0">
              <a:lnSpc>
                <a:spcPct val="100000"/>
              </a:lnSpc>
              <a:spcBef>
                <a:spcPts val="0"/>
              </a:spcBef>
              <a:spcAft>
                <a:spcPts val="0"/>
              </a:spcAft>
              <a:buClr>
                <a:srgbClr val="000000"/>
              </a:buClr>
              <a:buSzPts val="2750"/>
              <a:buFont typeface="Helvetica Neue"/>
              <a:buNone/>
              <a:defRPr sz="2750" b="1"/>
            </a:lvl4pPr>
            <a:lvl5pPr marL="2286000" lvl="4" indent="-228600" algn="l" rtl="0">
              <a:lnSpc>
                <a:spcPct val="100000"/>
              </a:lnSpc>
              <a:spcBef>
                <a:spcPts val="0"/>
              </a:spcBef>
              <a:spcAft>
                <a:spcPts val="0"/>
              </a:spcAft>
              <a:buClr>
                <a:srgbClr val="000000"/>
              </a:buClr>
              <a:buSzPts val="2750"/>
              <a:buFont typeface="Helvetica Neue"/>
              <a:buNone/>
              <a:defRPr sz="2750" b="1"/>
            </a:lvl5pPr>
            <a:lvl6pPr marL="2743200" lvl="5" indent="-369189" algn="l" rtl="0">
              <a:lnSpc>
                <a:spcPct val="90000"/>
              </a:lnSpc>
              <a:spcBef>
                <a:spcPts val="2250"/>
              </a:spcBef>
              <a:spcAft>
                <a:spcPts val="0"/>
              </a:spcAft>
              <a:buClr>
                <a:srgbClr val="000000"/>
              </a:buClr>
              <a:buSzPts val="2214"/>
              <a:buChar char="•"/>
              <a:defRPr/>
            </a:lvl6pPr>
            <a:lvl7pPr marL="3200400" lvl="6" indent="-369189" algn="l" rtl="0">
              <a:lnSpc>
                <a:spcPct val="90000"/>
              </a:lnSpc>
              <a:spcBef>
                <a:spcPts val="2250"/>
              </a:spcBef>
              <a:spcAft>
                <a:spcPts val="0"/>
              </a:spcAft>
              <a:buClr>
                <a:srgbClr val="000000"/>
              </a:buClr>
              <a:buSzPts val="2214"/>
              <a:buChar char="•"/>
              <a:defRPr/>
            </a:lvl7pPr>
            <a:lvl8pPr marL="3657600" lvl="7" indent="-369189" algn="l" rtl="0">
              <a:lnSpc>
                <a:spcPct val="90000"/>
              </a:lnSpc>
              <a:spcBef>
                <a:spcPts val="2250"/>
              </a:spcBef>
              <a:spcAft>
                <a:spcPts val="0"/>
              </a:spcAft>
              <a:buClr>
                <a:srgbClr val="000000"/>
              </a:buClr>
              <a:buSzPts val="2214"/>
              <a:buChar char="•"/>
              <a:defRPr/>
            </a:lvl8pPr>
            <a:lvl9pPr marL="4114800" lvl="8" indent="-369189" algn="l" rtl="0">
              <a:lnSpc>
                <a:spcPct val="90000"/>
              </a:lnSpc>
              <a:spcBef>
                <a:spcPts val="2250"/>
              </a:spcBef>
              <a:spcAft>
                <a:spcPts val="0"/>
              </a:spcAft>
              <a:buClr>
                <a:srgbClr val="000000"/>
              </a:buClr>
              <a:buSzPts val="2214"/>
              <a:buChar char="•"/>
              <a:defRPr/>
            </a:lvl9pPr>
          </a:lstStyle>
          <a:p>
            <a:endParaRPr/>
          </a:p>
        </p:txBody>
      </p:sp>
      <p:sp>
        <p:nvSpPr>
          <p:cNvPr id="94" name="Google Shape;94;g2e85c11e85c_0_378"/>
          <p:cNvSpPr txBox="1">
            <a:spLocks noGrp="1"/>
          </p:cNvSpPr>
          <p:nvPr>
            <p:ph type="sldNum" idx="12"/>
          </p:nvPr>
        </p:nvSpPr>
        <p:spPr>
          <a:xfrm>
            <a:off x="5970247" y="6486708"/>
            <a:ext cx="245400" cy="241200"/>
          </a:xfrm>
          <a:prstGeom prst="rect">
            <a:avLst/>
          </a:prstGeom>
          <a:noFill/>
          <a:ln>
            <a:noFill/>
          </a:ln>
        </p:spPr>
        <p:txBody>
          <a:bodyPr spcFirstLastPara="1" wrap="square" lIns="50800" tIns="50800" rIns="50800" bIns="50800" anchor="b" anchorCtr="0">
            <a:spAutoFit/>
          </a:bodyPr>
          <a:lstStyle>
            <a:lvl1pPr marL="0" lvl="0" indent="0" algn="ctr" rtl="0">
              <a:lnSpc>
                <a:spcPct val="100000"/>
              </a:lnSpc>
              <a:spcBef>
                <a:spcPts val="0"/>
              </a:spcBef>
              <a:spcAft>
                <a:spcPts val="0"/>
              </a:spcAft>
              <a:buClr>
                <a:srgbClr val="000000"/>
              </a:buClr>
              <a:buSzPts val="900"/>
              <a:buFont typeface="Helvetica Neue"/>
              <a:buNone/>
              <a:defRPr/>
            </a:lvl1pPr>
            <a:lvl2pPr marL="0" lvl="1" indent="0" algn="ctr" rtl="0">
              <a:lnSpc>
                <a:spcPct val="100000"/>
              </a:lnSpc>
              <a:spcBef>
                <a:spcPts val="0"/>
              </a:spcBef>
              <a:spcAft>
                <a:spcPts val="0"/>
              </a:spcAft>
              <a:buClr>
                <a:srgbClr val="000000"/>
              </a:buClr>
              <a:buSzPts val="900"/>
              <a:buFont typeface="Helvetica Neue"/>
              <a:buNone/>
              <a:defRPr/>
            </a:lvl2pPr>
            <a:lvl3pPr marL="0" lvl="2" indent="0" algn="ctr" rtl="0">
              <a:lnSpc>
                <a:spcPct val="100000"/>
              </a:lnSpc>
              <a:spcBef>
                <a:spcPts val="0"/>
              </a:spcBef>
              <a:spcAft>
                <a:spcPts val="0"/>
              </a:spcAft>
              <a:buClr>
                <a:srgbClr val="000000"/>
              </a:buClr>
              <a:buSzPts val="900"/>
              <a:buFont typeface="Helvetica Neue"/>
              <a:buNone/>
              <a:defRPr/>
            </a:lvl3pPr>
            <a:lvl4pPr marL="0" lvl="3" indent="0" algn="ctr" rtl="0">
              <a:lnSpc>
                <a:spcPct val="100000"/>
              </a:lnSpc>
              <a:spcBef>
                <a:spcPts val="0"/>
              </a:spcBef>
              <a:spcAft>
                <a:spcPts val="0"/>
              </a:spcAft>
              <a:buClr>
                <a:srgbClr val="000000"/>
              </a:buClr>
              <a:buSzPts val="900"/>
              <a:buFont typeface="Helvetica Neue"/>
              <a:buNone/>
              <a:defRPr/>
            </a:lvl4pPr>
            <a:lvl5pPr marL="0" lvl="4" indent="0" algn="ctr" rtl="0">
              <a:lnSpc>
                <a:spcPct val="100000"/>
              </a:lnSpc>
              <a:spcBef>
                <a:spcPts val="0"/>
              </a:spcBef>
              <a:spcAft>
                <a:spcPts val="0"/>
              </a:spcAft>
              <a:buClr>
                <a:srgbClr val="000000"/>
              </a:buClr>
              <a:buSzPts val="900"/>
              <a:buFont typeface="Helvetica Neue"/>
              <a:buNone/>
              <a:defRPr/>
            </a:lvl5pPr>
            <a:lvl6pPr marL="0" lvl="5" indent="0" algn="ctr" rtl="0">
              <a:lnSpc>
                <a:spcPct val="100000"/>
              </a:lnSpc>
              <a:spcBef>
                <a:spcPts val="0"/>
              </a:spcBef>
              <a:spcAft>
                <a:spcPts val="0"/>
              </a:spcAft>
              <a:buClr>
                <a:srgbClr val="000000"/>
              </a:buClr>
              <a:buSzPts val="900"/>
              <a:buFont typeface="Helvetica Neue"/>
              <a:buNone/>
              <a:defRPr/>
            </a:lvl6pPr>
            <a:lvl7pPr marL="0" lvl="6" indent="0" algn="ctr" rtl="0">
              <a:lnSpc>
                <a:spcPct val="100000"/>
              </a:lnSpc>
              <a:spcBef>
                <a:spcPts val="0"/>
              </a:spcBef>
              <a:spcAft>
                <a:spcPts val="0"/>
              </a:spcAft>
              <a:buClr>
                <a:srgbClr val="000000"/>
              </a:buClr>
              <a:buSzPts val="900"/>
              <a:buFont typeface="Helvetica Neue"/>
              <a:buNone/>
              <a:defRPr/>
            </a:lvl7pPr>
            <a:lvl8pPr marL="0" lvl="7" indent="0" algn="ctr" rtl="0">
              <a:lnSpc>
                <a:spcPct val="100000"/>
              </a:lnSpc>
              <a:spcBef>
                <a:spcPts val="0"/>
              </a:spcBef>
              <a:spcAft>
                <a:spcPts val="0"/>
              </a:spcAft>
              <a:buClr>
                <a:srgbClr val="000000"/>
              </a:buClr>
              <a:buSzPts val="900"/>
              <a:buFont typeface="Helvetica Neue"/>
              <a:buNone/>
              <a:defRPr/>
            </a:lvl8pPr>
            <a:lvl9pPr marL="0" lvl="8" indent="0" algn="ctr" rtl="0">
              <a:lnSpc>
                <a:spcPct val="100000"/>
              </a:lnSpc>
              <a:spcBef>
                <a:spcPts val="0"/>
              </a:spcBef>
              <a:spcAft>
                <a:spcPts val="0"/>
              </a:spcAft>
              <a:buClr>
                <a:srgbClr val="000000"/>
              </a:buClr>
              <a:buSzPts val="900"/>
              <a:buFont typeface="Helvetica Neue"/>
              <a:buNone/>
              <a:defRPr/>
            </a:lvl9pPr>
          </a:lstStyle>
          <a:p>
            <a:pPr marL="0" lvl="0" indent="0" algn="ct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129599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p:spPr>
        <p:txBody>
          <a:bodyPr anchor="b">
            <a:normAutofit/>
          </a:bodyPr>
          <a:lstStyle>
            <a:lvl1pPr>
              <a:defRPr lang="fr-FR" sz="32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p:spPr>
        <p:txBody>
          <a:bodyPr>
            <a:normAutofit/>
          </a:bodyPr>
          <a:lstStyle>
            <a:lvl1pPr marL="0" indent="0">
              <a:buNone/>
              <a:defRPr sz="2000" b="1"/>
            </a:lvl1pPr>
            <a:lvl2pPr marL="457200" indent="0">
              <a:buNone/>
              <a:defRPr/>
            </a:lvl2pPr>
          </a:lstStyle>
          <a:p>
            <a:pPr lvl="0"/>
            <a:r>
              <a:rPr lang="fr-FR" dirty="0" err="1"/>
              <a:t>Subtitle</a:t>
            </a:r>
            <a:r>
              <a:rPr lang="fr-FR" dirty="0"/>
              <a:t> if </a:t>
            </a:r>
            <a:r>
              <a:rPr lang="fr-FR" dirty="0" err="1"/>
              <a:t>needed</a:t>
            </a:r>
            <a:endParaRPr lang="fr-FR" dirty="0"/>
          </a:p>
        </p:txBody>
      </p:sp>
      <p:pic>
        <p:nvPicPr>
          <p:cNvPr id="4" name="Picture 3">
            <a:extLst>
              <a:ext uri="{FF2B5EF4-FFF2-40B4-BE49-F238E27FC236}">
                <a16:creationId xmlns:a16="http://schemas.microsoft.com/office/drawing/2014/main" id="{3D1873A4-B4FE-4E58-A95A-8861CD17E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0" y="0"/>
            <a:ext cx="12195360" cy="2366898"/>
          </a:xfrm>
          <a:prstGeom prst="rect">
            <a:avLst/>
          </a:prstGeom>
        </p:spPr>
      </p:pic>
      <p:pic>
        <p:nvPicPr>
          <p:cNvPr id="10" name="Picture 9">
            <a:extLst>
              <a:ext uri="{FF2B5EF4-FFF2-40B4-BE49-F238E27FC236}">
                <a16:creationId xmlns:a16="http://schemas.microsoft.com/office/drawing/2014/main" id="{D06066A5-6F69-4E57-B781-11E2D14CBD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2840" y="5538325"/>
            <a:ext cx="1777467" cy="954838"/>
          </a:xfrm>
          <a:prstGeom prst="rect">
            <a:avLst/>
          </a:prstGeom>
        </p:spPr>
      </p:pic>
    </p:spTree>
    <p:extLst>
      <p:ext uri="{BB962C8B-B14F-4D97-AF65-F5344CB8AC3E}">
        <p14:creationId xmlns:p14="http://schemas.microsoft.com/office/powerpoint/2010/main" val="4078668427"/>
      </p:ext>
    </p:extLst>
  </p:cSld>
  <p:clrMapOvr>
    <a:masterClrMapping/>
  </p:clrMapOvr>
  <p:hf hdr="0" dt="0"/>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p:spPr>
        <p:txBody>
          <a:bodyPr anchor="b">
            <a:normAutofit/>
          </a:bodyPr>
          <a:lstStyle>
            <a:lvl1pPr>
              <a:defRPr lang="fr-FR" sz="32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p:spPr>
        <p:txBody>
          <a:bodyPr>
            <a:normAutofit/>
          </a:bodyPr>
          <a:lstStyle>
            <a:lvl1pPr marL="0" indent="0">
              <a:buNone/>
              <a:defRPr sz="2000" b="1"/>
            </a:lvl1pPr>
            <a:lvl2pPr marL="457200" indent="0">
              <a:buNone/>
              <a:defRPr/>
            </a:lvl2pPr>
          </a:lstStyle>
          <a:p>
            <a:pPr lvl="0"/>
            <a:r>
              <a:rPr lang="fr-FR" dirty="0" err="1"/>
              <a:t>Subtitle</a:t>
            </a:r>
            <a:r>
              <a:rPr lang="fr-FR" dirty="0"/>
              <a:t> if </a:t>
            </a:r>
            <a:r>
              <a:rPr lang="fr-FR" dirty="0" err="1"/>
              <a:t>needed</a:t>
            </a:r>
            <a:endParaRPr lang="fr-FR" dirty="0"/>
          </a:p>
        </p:txBody>
      </p:sp>
      <p:pic>
        <p:nvPicPr>
          <p:cNvPr id="4" name="Picture 3">
            <a:extLst>
              <a:ext uri="{FF2B5EF4-FFF2-40B4-BE49-F238E27FC236}">
                <a16:creationId xmlns:a16="http://schemas.microsoft.com/office/drawing/2014/main" id="{3D1873A4-B4FE-4E58-A95A-8861CD17E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0" y="0"/>
            <a:ext cx="12195360" cy="2366898"/>
          </a:xfrm>
          <a:prstGeom prst="rect">
            <a:avLst/>
          </a:prstGeom>
        </p:spPr>
      </p:pic>
      <p:pic>
        <p:nvPicPr>
          <p:cNvPr id="10" name="Picture 9">
            <a:extLst>
              <a:ext uri="{FF2B5EF4-FFF2-40B4-BE49-F238E27FC236}">
                <a16:creationId xmlns:a16="http://schemas.microsoft.com/office/drawing/2014/main" id="{D06066A5-6F69-4E57-B781-11E2D14CBD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2840" y="5538325"/>
            <a:ext cx="1777467" cy="954838"/>
          </a:xfrm>
          <a:prstGeom prst="rect">
            <a:avLst/>
          </a:prstGeom>
        </p:spPr>
      </p:pic>
    </p:spTree>
    <p:extLst>
      <p:ext uri="{BB962C8B-B14F-4D97-AF65-F5344CB8AC3E}">
        <p14:creationId xmlns:p14="http://schemas.microsoft.com/office/powerpoint/2010/main" val="761662887"/>
      </p:ext>
    </p:extLst>
  </p:cSld>
  <p:clrMapOvr>
    <a:masterClrMapping/>
  </p:clrMapOvr>
  <p:hf hdr="0" dt="0"/>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7148516" y="446972"/>
            <a:ext cx="4774779" cy="2258485"/>
          </a:xfrm>
        </p:spPr>
        <p:txBody>
          <a:bodyPr anchor="b">
            <a:normAutofit/>
          </a:bodyPr>
          <a:lstStyle>
            <a:lvl1pPr algn="l" defTabSz="914400" rtl="0" eaLnBrk="1" latinLnBrk="0" hangingPunct="1">
              <a:lnSpc>
                <a:spcPct val="90000"/>
              </a:lnSpc>
              <a:spcBef>
                <a:spcPct val="0"/>
              </a:spcBef>
              <a:buNone/>
              <a:defRPr lang="fr-FR" sz="24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a:t>
            </a:r>
            <a:r>
              <a:rPr lang="fr-FR" dirty="0" err="1"/>
              <a:t>picture</a:t>
            </a:r>
            <a:endParaRPr lang="fr-FR" dirty="0"/>
          </a:p>
        </p:txBody>
      </p:sp>
      <p:sp>
        <p:nvSpPr>
          <p:cNvPr id="8" name="Espace réservé du texte 26"/>
          <p:cNvSpPr>
            <a:spLocks noGrp="1"/>
          </p:cNvSpPr>
          <p:nvPr>
            <p:ph type="body" sz="quarter" idx="11" hasCustomPrompt="1"/>
          </p:nvPr>
        </p:nvSpPr>
        <p:spPr>
          <a:xfrm>
            <a:off x="7128174" y="2901545"/>
            <a:ext cx="4795121" cy="2568230"/>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9" name="Espace réservé pour une image  3"/>
          <p:cNvSpPr>
            <a:spLocks noGrp="1"/>
          </p:cNvSpPr>
          <p:nvPr>
            <p:ph type="pic" sz="quarter" idx="12" hasCustomPrompt="1"/>
          </p:nvPr>
        </p:nvSpPr>
        <p:spPr>
          <a:xfrm>
            <a:off x="0" y="0"/>
            <a:ext cx="6629400" cy="6858000"/>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2764345681"/>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20"/>
          <p:cNvSpPr>
            <a:spLocks noGrp="1"/>
          </p:cNvSpPr>
          <p:nvPr>
            <p:ph type="title" hasCustomPrompt="1"/>
          </p:nvPr>
        </p:nvSpPr>
        <p:spPr>
          <a:xfrm>
            <a:off x="6117737" y="1363287"/>
            <a:ext cx="4774779" cy="1752399"/>
          </a:xfrm>
        </p:spPr>
        <p:txBody>
          <a:bodyPr anchor="b">
            <a:normAutofit/>
          </a:bodyPr>
          <a:lstStyle>
            <a:lvl1pPr algn="l">
              <a:defRPr sz="2400"/>
            </a:lvl1pPr>
          </a:lstStyle>
          <a:p>
            <a:r>
              <a:rPr lang="fr-FR" dirty="0" err="1"/>
              <a:t>Title</a:t>
            </a:r>
            <a:r>
              <a:rPr lang="fr-FR" dirty="0"/>
              <a:t> of </a:t>
            </a:r>
            <a:r>
              <a:rPr lang="fr-FR" dirty="0" err="1"/>
              <a:t>picture</a:t>
            </a:r>
            <a:endParaRPr lang="fr-FR" dirty="0"/>
          </a:p>
        </p:txBody>
      </p:sp>
      <p:sp>
        <p:nvSpPr>
          <p:cNvPr id="10" name="Espace réservé du texte 26"/>
          <p:cNvSpPr>
            <a:spLocks noGrp="1"/>
          </p:cNvSpPr>
          <p:nvPr>
            <p:ph type="body" sz="quarter" idx="11" hasCustomPrompt="1"/>
          </p:nvPr>
        </p:nvSpPr>
        <p:spPr>
          <a:xfrm>
            <a:off x="6097395" y="3211940"/>
            <a:ext cx="4795121" cy="2291085"/>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11" name="Espace réservé pour une image  3"/>
          <p:cNvSpPr>
            <a:spLocks noGrp="1"/>
          </p:cNvSpPr>
          <p:nvPr>
            <p:ph type="pic" sz="quarter" idx="12" hasCustomPrompt="1"/>
          </p:nvPr>
        </p:nvSpPr>
        <p:spPr>
          <a:xfrm>
            <a:off x="533400" y="1363287"/>
            <a:ext cx="5114897" cy="5494713"/>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2" name="Espace réservé du texte 7"/>
          <p:cNvSpPr>
            <a:spLocks noGrp="1"/>
          </p:cNvSpPr>
          <p:nvPr>
            <p:ph type="body" sz="quarter" idx="14" hasCustomPrompt="1"/>
          </p:nvPr>
        </p:nvSpPr>
        <p:spPr>
          <a:xfrm>
            <a:off x="533400" y="573089"/>
            <a:ext cx="8696325" cy="485774"/>
          </a:xfrm>
        </p:spPr>
        <p:txBody>
          <a:bodyPr>
            <a:normAutofit/>
          </a:bodyPr>
          <a:lstStyle>
            <a:lvl1pPr marL="0" indent="0">
              <a:buNone/>
              <a:defRPr sz="3200" b="1"/>
            </a:lvl1pPr>
          </a:lstStyle>
          <a:p>
            <a:pPr lvl="0"/>
            <a:r>
              <a:rPr lang="fr-FR" dirty="0" err="1"/>
              <a:t>Title</a:t>
            </a:r>
            <a:r>
              <a:rPr lang="fr-FR" dirty="0"/>
              <a:t> of slide (if </a:t>
            </a:r>
            <a:r>
              <a:rPr lang="fr-FR" dirty="0" err="1"/>
              <a:t>needed</a:t>
            </a:r>
            <a:r>
              <a:rPr lang="fr-FR" dirty="0"/>
              <a:t>)</a:t>
            </a:r>
          </a:p>
        </p:txBody>
      </p:sp>
    </p:spTree>
    <p:extLst>
      <p:ext uri="{BB962C8B-B14F-4D97-AF65-F5344CB8AC3E}">
        <p14:creationId xmlns:p14="http://schemas.microsoft.com/office/powerpoint/2010/main" val="3863932811"/>
      </p:ext>
    </p:extLst>
  </p:cSld>
  <p:clrMapOvr>
    <a:masterClrMapping/>
  </p:clrMapOvr>
  <p:extLst>
    <p:ext uri="{DCECCB84-F9BA-43D5-87BE-67443E8EF086}">
      <p15:sldGuideLst xmlns:p15="http://schemas.microsoft.com/office/powerpoint/2012/main">
        <p15:guide id="1" orient="horz" pos="595"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exte 3"/>
          <p:cNvSpPr>
            <a:spLocks noGrp="1"/>
          </p:cNvSpPr>
          <p:nvPr>
            <p:ph type="body" sz="quarter" idx="10" hasCustomPrompt="1"/>
          </p:nvPr>
        </p:nvSpPr>
        <p:spPr>
          <a:xfrm>
            <a:off x="511026" y="5667411"/>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1 - </a:t>
            </a:r>
            <a:r>
              <a:rPr lang="fr-FR" dirty="0" err="1"/>
              <a:t>Example</a:t>
            </a:r>
            <a:endParaRPr lang="fr-FR" dirty="0"/>
          </a:p>
        </p:txBody>
      </p:sp>
      <p:sp>
        <p:nvSpPr>
          <p:cNvPr id="12" name="Espace réservé pour une image  6"/>
          <p:cNvSpPr>
            <a:spLocks noGrp="1"/>
          </p:cNvSpPr>
          <p:nvPr>
            <p:ph type="pic" sz="quarter" idx="12" hasCustomPrompt="1"/>
          </p:nvPr>
        </p:nvSpPr>
        <p:spPr>
          <a:xfrm>
            <a:off x="511175" y="1457325"/>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4" name="Espace réservé du texte 5"/>
          <p:cNvSpPr>
            <a:spLocks noGrp="1"/>
          </p:cNvSpPr>
          <p:nvPr>
            <p:ph type="body" sz="quarter" idx="15" hasCustomPrompt="1"/>
          </p:nvPr>
        </p:nvSpPr>
        <p:spPr>
          <a:xfrm>
            <a:off x="527652" y="565448"/>
            <a:ext cx="8696325" cy="515158"/>
          </a:xfrm>
        </p:spPr>
        <p:txBody>
          <a:bodyPr>
            <a:noAutofit/>
          </a:bodyPr>
          <a:lstStyle>
            <a:lvl1pPr marL="0" indent="0">
              <a:buNone/>
              <a:defRPr sz="3200" b="1" baseline="0"/>
            </a:lvl1pPr>
          </a:lstStyle>
          <a:p>
            <a:pPr lvl="0"/>
            <a:r>
              <a:rPr lang="fr-FR" dirty="0" err="1"/>
              <a:t>Title</a:t>
            </a:r>
            <a:r>
              <a:rPr lang="fr-FR" dirty="0"/>
              <a:t> of slide (if </a:t>
            </a:r>
            <a:r>
              <a:rPr lang="fr-FR" dirty="0" err="1"/>
              <a:t>needed</a:t>
            </a:r>
            <a:r>
              <a:rPr lang="fr-FR" dirty="0"/>
              <a:t>)</a:t>
            </a:r>
          </a:p>
        </p:txBody>
      </p:sp>
      <p:sp>
        <p:nvSpPr>
          <p:cNvPr id="9" name="Espace réservé du texte 3"/>
          <p:cNvSpPr>
            <a:spLocks noGrp="1"/>
          </p:cNvSpPr>
          <p:nvPr>
            <p:ph type="body" sz="quarter" idx="16" hasCustomPrompt="1"/>
          </p:nvPr>
        </p:nvSpPr>
        <p:spPr>
          <a:xfrm>
            <a:off x="5005061" y="5660008"/>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2 - </a:t>
            </a:r>
            <a:r>
              <a:rPr lang="fr-FR" dirty="0" err="1"/>
              <a:t>Example</a:t>
            </a:r>
            <a:endParaRPr lang="fr-FR" dirty="0"/>
          </a:p>
        </p:txBody>
      </p:sp>
      <p:sp>
        <p:nvSpPr>
          <p:cNvPr id="16" name="Espace réservé pour une image  6"/>
          <p:cNvSpPr>
            <a:spLocks noGrp="1"/>
          </p:cNvSpPr>
          <p:nvPr>
            <p:ph type="pic" sz="quarter" idx="17" hasCustomPrompt="1"/>
          </p:nvPr>
        </p:nvSpPr>
        <p:spPr>
          <a:xfrm>
            <a:off x="5005210" y="1449922"/>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33878111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arget="../slideLayouts/slideLayout19.xml" Type="http://schemas.openxmlformats.org/officeDocument/2006/relationships/slideLayout"/><Relationship Id="rId13" Target="../media/image10.jpeg" Type="http://schemas.openxmlformats.org/officeDocument/2006/relationships/image"/><Relationship Id="rId3" Target="../slideLayouts/slideLayout14.xml" Type="http://schemas.openxmlformats.org/officeDocument/2006/relationships/slideLayout"/><Relationship Id="rId7" Target="../slideLayouts/slideLayout18.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1" Target="../slideLayouts/slideLayout12.xml" Type="http://schemas.openxmlformats.org/officeDocument/2006/relationships/slideLayout"/><Relationship Id="rId6" Target="../slideLayouts/slideLayout17.xml" Type="http://schemas.openxmlformats.org/officeDocument/2006/relationships/slideLayout"/><Relationship Id="rId11" Target="../slideLayouts/slideLayout22.xml" Type="http://schemas.openxmlformats.org/officeDocument/2006/relationships/slideLayout"/><Relationship Id="rId5" Target="../slideLayouts/slideLayout16.xml" Type="http://schemas.openxmlformats.org/officeDocument/2006/relationships/slideLayout"/><Relationship Id="rId10" Target="../slideLayouts/slideLayout21.xml" Type="http://schemas.openxmlformats.org/officeDocument/2006/relationships/slideLayout"/><Relationship Id="rId4" Target="../slideLayouts/slideLayout15.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2.jpg"/><Relationship Id="rId2" Type="http://schemas.openxmlformats.org/officeDocument/2006/relationships/slideLayout" Target="../slideLayouts/slideLayout24.xml"/><Relationship Id="rId16"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image" Target="../media/image12.jp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heme" Target="../theme/theme4.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838200" y="0"/>
            <a:ext cx="8951422" cy="1325563"/>
          </a:xfrm>
          <a:prstGeom prst="rect">
            <a:avLst/>
          </a:prstGeom>
        </p:spPr>
        <p:txBody>
          <a:bodyPr vert="horz" lIns="91440" tIns="45720" rIns="91440" bIns="45720" rtlCol="0" anchor="ctr">
            <a:normAutofit/>
          </a:bodyPr>
          <a:lstStyle/>
          <a:p>
            <a:r>
              <a:rPr lang="fr-FR" dirty="0"/>
              <a:t>Modifiez le style du titre</a:t>
            </a:r>
          </a:p>
        </p:txBody>
      </p:sp>
      <p:sp>
        <p:nvSpPr>
          <p:cNvPr id="5" name="Espace réservé du texte 2"/>
          <p:cNvSpPr>
            <a:spLocks noGrp="1"/>
          </p:cNvSpPr>
          <p:nvPr>
            <p:ph type="body" idx="1"/>
          </p:nvPr>
        </p:nvSpPr>
        <p:spPr>
          <a:xfrm>
            <a:off x="838200" y="1700934"/>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555429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60" r:id="rId5"/>
    <p:sldLayoutId id="2147483662" r:id="rId6"/>
    <p:sldLayoutId id="2147483661" r:id="rId7"/>
    <p:sldLayoutId id="2147483663" r:id="rId8"/>
    <p:sldLayoutId id="2147483666" r:id="rId9"/>
    <p:sldLayoutId id="2147483665"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Wingdings" panose="05000000000000000000" pitchFamily="2" charset="2"/>
        <a:buChar char="ü"/>
        <a:defRPr sz="2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65338" indent="-228600" algn="l" defTabSz="914400" rtl="0" eaLnBrk="1" latinLnBrk="0" hangingPunct="1">
        <a:lnSpc>
          <a:spcPct val="90000"/>
        </a:lnSpc>
        <a:spcBef>
          <a:spcPts val="500"/>
        </a:spcBef>
        <a:buFont typeface="Arial" panose="020B0604020202020204" pitchFamily="34" charset="0"/>
        <a:buChar char="•"/>
        <a:defRPr sz="1800" b="1" kern="1200">
          <a:solidFill>
            <a:schemeClr val="bg1">
              <a:lumMod val="6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lang="fr-FR" sz="1800" b="1" kern="1200" dirty="0" smtClean="0">
          <a:solidFill>
            <a:schemeClr val="bg1">
              <a:lumMod val="6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43409-CFB8-4CE7-8D1C-DC4C1719A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15588-DB1C-47F7-B6C3-553DD8A5F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8F2B55-0EF6-4B37-AD5B-60661C843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41AD49"/>
                </a:solidFill>
              </a:defRPr>
            </a:lvl1pPr>
          </a:lstStyle>
          <a:p>
            <a:endParaRPr lang="en-US" dirty="0"/>
          </a:p>
        </p:txBody>
      </p:sp>
      <p:pic>
        <p:nvPicPr>
          <p:cNvPr id="8" name="Picture 7">
            <a:extLst>
              <a:ext uri="{FF2B5EF4-FFF2-40B4-BE49-F238E27FC236}">
                <a16:creationId xmlns:a16="http://schemas.microsoft.com/office/drawing/2014/main" id="{FAFE3663-C41D-4E23-B0A0-0C8D33693D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1738"/>
            <a:ext cx="12220098" cy="2371699"/>
          </a:xfrm>
          <a:prstGeom prst="rect">
            <a:avLst/>
          </a:prstGeom>
        </p:spPr>
      </p:pic>
    </p:spTree>
    <p:extLst>
      <p:ext uri="{BB962C8B-B14F-4D97-AF65-F5344CB8AC3E}">
        <p14:creationId xmlns:p14="http://schemas.microsoft.com/office/powerpoint/2010/main" val="17944796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6">
            <a:lum/>
          </a:blip>
          <a:stretch/>
        </a:blipFill>
        <a:effectLst/>
      </p:bgPr>
    </p:bg>
    <p:spTree>
      <p:nvGrpSpPr>
        <p:cNvPr id="1" name=""/>
        <p:cNvGrpSpPr/>
        <p:nvPr/>
      </p:nvGrpSpPr>
      <p:grpSpPr bwMode="auto">
        <a:xfrm>
          <a:off x="0" y="0"/>
          <a:ext cx="0" cy="0"/>
          <a:chOff x="0" y="0"/>
          <a:chExt cx="0" cy="0"/>
        </a:xfrm>
      </p:grpSpPr>
      <p:sp>
        <p:nvSpPr>
          <p:cNvPr id="2" name="Título de diapositiva"/>
          <p:cNvSpPr txBox="1">
            <a:spLocks noGrp="1"/>
          </p:cNvSpPr>
          <p:nvPr>
            <p:ph type="title" hasCustomPrompt="1"/>
          </p:nvPr>
        </p:nvSpPr>
        <p:spPr bwMode="auto">
          <a:xfrm>
            <a:off x="603250" y="539750"/>
            <a:ext cx="10985500" cy="716582"/>
          </a:xfrm>
          <a:prstGeom prst="rect">
            <a:avLst/>
          </a:prstGeom>
          <a:ln w="12700">
            <a:miter lim="400000"/>
          </a:ln>
        </p:spPr>
        <p:txBody>
          <a:bodyPr lIns="50800" tIns="50800" rIns="50800" bIns="50800">
            <a:normAutofit/>
          </a:bodyPr>
          <a:lstStyle/>
          <a:p>
            <a:pPr>
              <a:defRPr/>
            </a:pPr>
            <a:r>
              <a:rPr lang="it-IT"/>
              <a:t>Slide Title</a:t>
            </a:r>
            <a:endParaRPr/>
          </a:p>
        </p:txBody>
      </p:sp>
      <p:sp>
        <p:nvSpPr>
          <p:cNvPr id="3" name="Nivel de texto 1…"/>
          <p:cNvSpPr txBox="1">
            <a:spLocks noGrp="1"/>
          </p:cNvSpPr>
          <p:nvPr>
            <p:ph type="body" idx="1" hasCustomPrompt="1"/>
          </p:nvPr>
        </p:nvSpPr>
        <p:spPr bwMode="auto">
          <a:xfrm>
            <a:off x="603250" y="2124252"/>
            <a:ext cx="10985500" cy="4128006"/>
          </a:xfrm>
          <a:prstGeom prst="rect">
            <a:avLst/>
          </a:prstGeom>
          <a:ln w="12700">
            <a:miter lim="400000"/>
          </a:ln>
        </p:spPr>
        <p:txBody>
          <a:bodyPr lIns="50800" tIns="50800" rIns="50800" bIns="50800">
            <a:normAutofit/>
          </a:bodyPr>
          <a:lstStyle/>
          <a:p>
            <a:pPr>
              <a:defRPr/>
            </a:pPr>
            <a:r>
              <a:rPr lang="it-IT"/>
              <a:t>Text</a:t>
            </a:r>
            <a:endParaRPr/>
          </a:p>
          <a:p>
            <a:pPr lvl="1">
              <a:defRPr/>
            </a:pPr>
            <a:endParaRPr/>
          </a:p>
          <a:p>
            <a:pPr lvl="2">
              <a:defRPr/>
            </a:pPr>
            <a:endParaRPr/>
          </a:p>
          <a:p>
            <a:pPr lvl="3">
              <a:defRPr/>
            </a:pPr>
            <a:endParaRPr/>
          </a:p>
          <a:p>
            <a:pPr lvl="4">
              <a:defRPr/>
            </a:pPr>
            <a:endParaRPr/>
          </a:p>
        </p:txBody>
      </p:sp>
      <p:sp>
        <p:nvSpPr>
          <p:cNvPr id="4" name="Número de diapositiva"/>
          <p:cNvSpPr txBox="1">
            <a:spLocks noGrp="1"/>
          </p:cNvSpPr>
          <p:nvPr>
            <p:ph type="sldNum" sz="quarter" idx="2"/>
          </p:nvPr>
        </p:nvSpPr>
        <p:spPr bwMode="auto">
          <a:xfrm>
            <a:off x="5970247" y="6486708"/>
            <a:ext cx="245260"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pPr>
              <a:defRPr/>
            </a:pPr>
            <a:fld id="{86CB4B4D-7CA3-9044-876B-883B54F8677D}" type="slidenum">
              <a:rPr/>
              <a:t>‹N›</a:t>
            </a:fld>
            <a:endParaRPr/>
          </a:p>
        </p:txBody>
      </p:sp>
      <p:pic>
        <p:nvPicPr>
          <p:cNvPr id="7" name="Immagine 6" descr="Immagine che contiene testo, Carattere, logo, Elementi grafici&#10;&#10;Descrizione generata automaticamente"/>
          <p:cNvPicPr>
            <a:picLocks noChangeAspect="1"/>
          </p:cNvPicPr>
          <p:nvPr userDrawn="1"/>
        </p:nvPicPr>
        <p:blipFill>
          <a:blip r:embed="rId17"/>
          <a:stretch/>
        </p:blipFill>
        <p:spPr bwMode="auto">
          <a:xfrm>
            <a:off x="9667875" y="-3857"/>
            <a:ext cx="2159000" cy="932571"/>
          </a:xfrm>
          <a:prstGeom prst="rect">
            <a:avLst/>
          </a:prstGeom>
        </p:spPr>
      </p:pic>
    </p:spTree>
    <p:extLst>
      <p:ext uri="{BB962C8B-B14F-4D97-AF65-F5344CB8AC3E}">
        <p14:creationId xmlns:p14="http://schemas.microsoft.com/office/powerpoint/2010/main" val="2344149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0" r:id="rId13"/>
    <p:sldLayoutId id="2147483727" r:id="rId14"/>
  </p:sldLayoutIdLst>
  <p:hf hdr="0" ftr="0" dt="0"/>
  <p:txStyles>
    <p:titleStyle>
      <a:lvl1pPr marL="0" marR="0" indent="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p:titleStyle>
    <p:body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p:bodyStyle>
    <p:otherStyle>
      <a:lvl1pPr marL="0" marR="0" indent="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228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457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685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9144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11430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1371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1600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1828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30374-90B4-437E-A47B-3742CC9C579D}" type="datetimeFigureOut">
              <a:rPr lang="en-GB" smtClean="0"/>
              <a:t>02/06/2025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CB4B4D-7CA3-9044-876B-883B54F8677D}" type="slidenum">
              <a:rPr lang="en-GB" smtClean="0"/>
              <a:t>‹N›</a:t>
            </a:fld>
            <a:endParaRPr lang="en-GB"/>
          </a:p>
        </p:txBody>
      </p:sp>
      <p:pic>
        <p:nvPicPr>
          <p:cNvPr id="7" name="Immagine 6" descr="Immagine che contiene testo, Carattere, logo, Elementi grafici&#10;&#10;Descrizione generata automaticamente">
            <a:extLst>
              <a:ext uri="{FF2B5EF4-FFF2-40B4-BE49-F238E27FC236}">
                <a16:creationId xmlns:a16="http://schemas.microsoft.com/office/drawing/2014/main" id="{BCFECB6E-FCBB-771F-9FC1-F688081EE423}"/>
              </a:ext>
            </a:extLst>
          </p:cNvPr>
          <p:cNvPicPr>
            <a:picLocks noChangeAspect="1"/>
          </p:cNvPicPr>
          <p:nvPr userDrawn="1"/>
        </p:nvPicPr>
        <p:blipFill>
          <a:blip r:embed="rId25"/>
          <a:stretch/>
        </p:blipFill>
        <p:spPr bwMode="auto">
          <a:xfrm>
            <a:off x="9667875" y="-3857"/>
            <a:ext cx="2159000" cy="932571"/>
          </a:xfrm>
          <a:prstGeom prst="rect">
            <a:avLst/>
          </a:prstGeom>
        </p:spPr>
      </p:pic>
    </p:spTree>
    <p:extLst>
      <p:ext uri="{BB962C8B-B14F-4D97-AF65-F5344CB8AC3E}">
        <p14:creationId xmlns:p14="http://schemas.microsoft.com/office/powerpoint/2010/main" val="25201749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3.jp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5" Target="../media/image14.jpg" Type="http://schemas.openxmlformats.org/officeDocument/2006/relationships/image"/><Relationship Id="rId4" Target="../media/image2.jpeg" Type="http://schemas.openxmlformats.org/officeDocument/2006/relationships/image"/></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arget="../media/image31.jpeg" Type="http://schemas.openxmlformats.org/officeDocument/2006/relationships/image"/><Relationship Id="rId3" Target="../media/image26.jpg" Type="http://schemas.openxmlformats.org/officeDocument/2006/relationships/image"/><Relationship Id="rId7" Target="../media/image30.png" Type="http://schemas.openxmlformats.org/officeDocument/2006/relationships/image"/><Relationship Id="rId2" Target="../media/image25.jpg" Type="http://schemas.openxmlformats.org/officeDocument/2006/relationships/image"/><Relationship Id="rId1" Target="../slideLayouts/slideLayout57.xml" Type="http://schemas.openxmlformats.org/officeDocument/2006/relationships/slideLayout"/><Relationship Id="rId6" Target="../media/image29.jpg" Type="http://schemas.openxmlformats.org/officeDocument/2006/relationships/image"/><Relationship Id="rId5" Target="../media/image28.jpg" Type="http://schemas.openxmlformats.org/officeDocument/2006/relationships/image"/><Relationship Id="rId4" Target="../media/image27.jpg" Type="http://schemas.openxmlformats.org/officeDocument/2006/relationships/image"/><Relationship Id="rId9" Target="../media/image32.jpeg" Type="http://schemas.openxmlformats.org/officeDocument/2006/relationships/image"/></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hyperlink" Target="https://masterplan.med-tso.com/" TargetMode="External"/><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data.med-tso.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arget="../media/image44.jpeg" Type="http://schemas.openxmlformats.org/officeDocument/2006/relationships/image"/><Relationship Id="rId2" Target="../notesSlides/notesSlide18.xml" Type="http://schemas.openxmlformats.org/officeDocument/2006/relationships/notesSlide"/><Relationship Id="rId1" Target="../slideLayouts/slideLayout57.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arget="../media/image19.jpeg" Type="http://schemas.openxmlformats.org/officeDocument/2006/relationships/image"/><Relationship Id="rId2" Target="../notesSlides/notesSlide4.xml" Type="http://schemas.openxmlformats.org/officeDocument/2006/relationships/notesSlide"/><Relationship Id="rId1" Target="../slideLayouts/slideLayout23.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dirty="0"/>
              <a:t>New Interconnection Projects Between Europe and the MENA Region</a:t>
            </a:r>
            <a:endParaRPr lang="en-GB" dirty="0"/>
          </a:p>
        </p:txBody>
      </p:sp>
      <p:sp>
        <p:nvSpPr>
          <p:cNvPr id="8" name="Espace réservé du texte 7"/>
          <p:cNvSpPr>
            <a:spLocks noGrp="1"/>
          </p:cNvSpPr>
          <p:nvPr>
            <p:ph type="body" sz="quarter" idx="10"/>
          </p:nvPr>
        </p:nvSpPr>
        <p:spPr>
          <a:xfrm>
            <a:off x="533971" y="3378840"/>
            <a:ext cx="11189110" cy="478952"/>
          </a:xfrm>
        </p:spPr>
        <p:txBody>
          <a:bodyPr/>
          <a:lstStyle/>
          <a:p>
            <a:r>
              <a:rPr lang="it-IT" dirty="0"/>
              <a:t>Angelo Ferrante</a:t>
            </a:r>
            <a:r>
              <a:rPr lang="bs-Latn-BA" dirty="0"/>
              <a:t>, </a:t>
            </a:r>
            <a:r>
              <a:rPr lang="it-IT" dirty="0" err="1"/>
              <a:t>Secretary</a:t>
            </a:r>
            <a:r>
              <a:rPr lang="it-IT" dirty="0"/>
              <a:t> General </a:t>
            </a:r>
            <a:r>
              <a:rPr lang="it-IT" dirty="0" err="1"/>
              <a:t>Med-TSO</a:t>
            </a:r>
            <a:endParaRPr lang="fr-FR" dirty="0"/>
          </a:p>
        </p:txBody>
      </p:sp>
      <p:sp>
        <p:nvSpPr>
          <p:cNvPr id="7" name="Espace réservé du texte 6"/>
          <p:cNvSpPr>
            <a:spLocks noGrp="1"/>
          </p:cNvSpPr>
          <p:nvPr>
            <p:ph type="body" sz="quarter" idx="13"/>
          </p:nvPr>
        </p:nvSpPr>
        <p:spPr>
          <a:xfrm>
            <a:off x="533667" y="3973458"/>
            <a:ext cx="11189414" cy="774416"/>
          </a:xfrm>
        </p:spPr>
        <p:txBody>
          <a:bodyPr>
            <a:noAutofit/>
          </a:bodyPr>
          <a:lstStyle/>
          <a:p>
            <a:r>
              <a:rPr lang="en-US" b="1" kern="100" dirty="0">
                <a:effectLst/>
                <a:ea typeface="Aptos" panose="020B0004020202020204" pitchFamily="34" charset="0"/>
              </a:rPr>
              <a:t>5</a:t>
            </a:r>
            <a:r>
              <a:rPr lang="en-US" sz="1800" b="1" kern="100" baseline="30000" dirty="0">
                <a:effectLst/>
                <a:ea typeface="Aptos" panose="020B0004020202020204" pitchFamily="34" charset="0"/>
              </a:rPr>
              <a:t>th</a:t>
            </a:r>
            <a:r>
              <a:rPr lang="en-US" sz="1800" b="1" kern="100" dirty="0">
                <a:effectLst/>
                <a:ea typeface="Aptos" panose="020B0004020202020204" pitchFamily="34" charset="0"/>
              </a:rPr>
              <a:t> </a:t>
            </a:r>
            <a:r>
              <a:rPr lang="en-US" b="1" kern="100" dirty="0">
                <a:effectLst/>
                <a:ea typeface="Aptos" panose="020B0004020202020204" pitchFamily="34" charset="0"/>
              </a:rPr>
              <a:t>SEERC Conference Sarajevo – June 4-5</a:t>
            </a:r>
            <a:r>
              <a:rPr lang="en-US" b="1" kern="100">
                <a:effectLst/>
                <a:ea typeface="Aptos" panose="020B0004020202020204" pitchFamily="34" charset="0"/>
              </a:rPr>
              <a:t>, 2025</a:t>
            </a:r>
            <a:endParaRPr lang="de-DE" kern="100" dirty="0">
              <a:effectLst/>
              <a:ea typeface="Aptos" panose="020B0004020202020204" pitchFamily="34" charset="0"/>
            </a:endParaRPr>
          </a:p>
        </p:txBody>
      </p:sp>
      <p:pic>
        <p:nvPicPr>
          <p:cNvPr id="4" name="Picture 3">
            <a:extLst>
              <a:ext uri="{FF2B5EF4-FFF2-40B4-BE49-F238E27FC236}">
                <a16:creationId xmlns:a16="http://schemas.microsoft.com/office/drawing/2014/main" id="{9FDCE39E-740E-4015-B520-2D3523CE3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142" y="86366"/>
            <a:ext cx="2204447" cy="846508"/>
          </a:xfrm>
          <a:prstGeom prst="rect">
            <a:avLst/>
          </a:prstGeom>
        </p:spPr>
      </p:pic>
      <p:pic>
        <p:nvPicPr>
          <p:cNvPr id="6" name="Immagine 5" descr="Immagine che contiene testo, Carattere, logo, Elementi grafici&#10;&#10;Descrizione generata automaticamente">
            <a:extLst>
              <a:ext uri="{FF2B5EF4-FFF2-40B4-BE49-F238E27FC236}">
                <a16:creationId xmlns:a16="http://schemas.microsoft.com/office/drawing/2014/main" id="{889A96A7-9D57-D94C-86BF-B50B93EAD5C0}"/>
              </a:ext>
            </a:extLst>
          </p:cNvPr>
          <p:cNvPicPr>
            <a:picLocks noChangeAspect="1"/>
          </p:cNvPicPr>
          <p:nvPr/>
        </p:nvPicPr>
        <p:blipFill>
          <a:blip r:embed="rId5"/>
          <a:stretch/>
        </p:blipFill>
        <p:spPr bwMode="auto">
          <a:xfrm>
            <a:off x="533667" y="5251683"/>
            <a:ext cx="2771165" cy="1196994"/>
          </a:xfrm>
          <a:prstGeom prst="rect">
            <a:avLst/>
          </a:prstGeom>
        </p:spPr>
      </p:pic>
    </p:spTree>
    <p:extLst>
      <p:ext uri="{BB962C8B-B14F-4D97-AF65-F5344CB8AC3E}">
        <p14:creationId xmlns:p14="http://schemas.microsoft.com/office/powerpoint/2010/main" val="3953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85513-1EF0-61DA-89E9-94B9CC7CB13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D253EB5-D0CB-8BEC-3776-AE714CE76119}"/>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10</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66015068-77A5-E14F-05DD-B68BAA79A5A4}"/>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12" name="Titolo 1">
            <a:extLst>
              <a:ext uri="{FF2B5EF4-FFF2-40B4-BE49-F238E27FC236}">
                <a16:creationId xmlns:a16="http://schemas.microsoft.com/office/drawing/2014/main" id="{1CC1CA46-E1A6-21D2-BEFD-9A496ECE43C1}"/>
              </a:ext>
            </a:extLst>
          </p:cNvPr>
          <p:cNvSpPr txBox="1">
            <a:spLocks/>
          </p:cNvSpPr>
          <p:nvPr/>
        </p:nvSpPr>
        <p:spPr bwMode="auto">
          <a:xfrm>
            <a:off x="406263" y="197768"/>
            <a:ext cx="8929688" cy="503237"/>
          </a:xfrm>
          <a:prstGeom prst="rect">
            <a:avLst/>
          </a:prstGeom>
          <a:ln w="12700">
            <a:miter lim="400000"/>
          </a:ln>
        </p:spPr>
        <p:txBody>
          <a:bodyPr lIns="50800" tIns="50800" rIns="50800" bIns="50800">
            <a:normAutofit fontScale="52500" lnSpcReduction="20000"/>
          </a:bodyPr>
          <a:lstStyle>
            <a:lvl1pPr marL="0" marR="0" indent="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a:lstStyle>
          <a:p>
            <a:pPr defTabSz="903104">
              <a:lnSpc>
                <a:spcPct val="90000"/>
              </a:lnSpc>
              <a:spcBef>
                <a:spcPct val="0"/>
              </a:spcBef>
            </a:pPr>
            <a:r>
              <a:rPr lang="en-US" sz="4600" spc="0" dirty="0">
                <a:solidFill>
                  <a:srgbClr val="002060"/>
                </a:solidFill>
                <a:latin typeface="Helvetica Neue"/>
                <a:ea typeface="+mj-ea"/>
              </a:rPr>
              <a:t>Financing mechanisms</a:t>
            </a:r>
            <a:br>
              <a:rPr lang="fr-FR" sz="2400" kern="0" spc="0" dirty="0">
                <a:solidFill>
                  <a:srgbClr val="002060"/>
                </a:solidFill>
                <a:latin typeface="Helvetica Neue"/>
              </a:rPr>
            </a:br>
            <a:endParaRPr lang="en-GB" sz="2400" kern="1200" spc="0" dirty="0">
              <a:solidFill>
                <a:srgbClr val="252671"/>
              </a:solidFill>
              <a:latin typeface="+mj-lt"/>
            </a:endParaRPr>
          </a:p>
        </p:txBody>
      </p:sp>
      <p:sp>
        <p:nvSpPr>
          <p:cNvPr id="7"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CB2A153B-0BAD-3A2D-9189-E1546E366823}"/>
              </a:ext>
            </a:extLst>
          </p:cNvPr>
          <p:cNvSpPr txBox="1"/>
          <p:nvPr/>
        </p:nvSpPr>
        <p:spPr bwMode="auto">
          <a:xfrm>
            <a:off x="391282" y="729280"/>
            <a:ext cx="4800150" cy="1125371"/>
          </a:xfrm>
          <a:prstGeom prst="rect">
            <a:avLst/>
          </a:prstGeom>
          <a:ln w="12700">
            <a:miter lim="400000"/>
          </a:ln>
        </p:spPr>
        <p:txBody>
          <a:bodyPr wrap="square" lIns="0" tIns="25399" rIns="25399" bIns="25399">
            <a:spAutoFit/>
          </a:bodyPr>
          <a:lstStyle/>
          <a:p>
            <a:pPr marL="265113" marR="0" lvl="0" indent="-176213"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Many projects </a:t>
            </a:r>
            <a:r>
              <a:rPr lang="en-US" sz="2000" kern="100" dirty="0">
                <a:solidFill>
                  <a:prstClr val="black"/>
                </a:solidFill>
                <a:latin typeface="Arial" panose="020B0604020202020204" pitchFamily="34" charset="0"/>
                <a:ea typeface="Aptos" panose="020B0004020202020204" pitchFamily="34" charset="0"/>
                <a:cs typeface="Times New Roman" panose="02020603050405020304" pitchFamily="18" charset="0"/>
              </a:rPr>
              <a:t>with </a:t>
            </a:r>
            <a:r>
              <a:rPr kumimoji="0" lang="en-US" sz="20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significant commercial viability </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but </a:t>
            </a:r>
            <a:r>
              <a:rPr kumimoji="0" lang="en-US" sz="20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heavy financial gaps</a:t>
            </a:r>
          </a:p>
        </p:txBody>
      </p:sp>
      <p:sp>
        <p:nvSpPr>
          <p:cNvPr id="4" name="CasellaDiTesto 3">
            <a:extLst>
              <a:ext uri="{FF2B5EF4-FFF2-40B4-BE49-F238E27FC236}">
                <a16:creationId xmlns:a16="http://schemas.microsoft.com/office/drawing/2014/main" id="{AB821CC4-BC4C-E708-6523-9AF94C048F5F}"/>
              </a:ext>
            </a:extLst>
          </p:cNvPr>
          <p:cNvSpPr txBox="1"/>
          <p:nvPr/>
        </p:nvSpPr>
        <p:spPr bwMode="auto">
          <a:xfrm>
            <a:off x="265472" y="5474684"/>
            <a:ext cx="4527754" cy="735458"/>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88900" marR="0" lvl="0" algn="just" defTabSz="914400" eaLnBrk="1" fontAlgn="auto" latinLnBrk="0" hangingPunct="1">
              <a:lnSpc>
                <a:spcPct val="120000"/>
              </a:lnSpc>
              <a:spcBef>
                <a:spcPts val="600"/>
              </a:spcBef>
              <a:spcAft>
                <a:spcPts val="600"/>
              </a:spcAft>
              <a:buClrTx/>
              <a:buSzTx/>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ELMED: </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project </a:t>
            </a:r>
            <a:r>
              <a:rPr kumimoji="0" lang="en-GB"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assessed in a Euro-Mediterranean perspective</a:t>
            </a:r>
            <a:endParaRPr kumimoji="0" lang="it-IT"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754A5D7C-02EB-F24D-749B-BD797D62F80A}"/>
              </a:ext>
            </a:extLst>
          </p:cNvPr>
          <p:cNvSpPr txBox="1"/>
          <p:nvPr/>
        </p:nvSpPr>
        <p:spPr bwMode="auto">
          <a:xfrm>
            <a:off x="5910163" y="729280"/>
            <a:ext cx="5836421" cy="483209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265113" marR="0" lvl="0" indent="-176213" algn="just" defTabSz="914400" eaLnBrk="1" fontAlgn="auto" latinLnBrk="0" hangingPunct="1">
              <a:spcBef>
                <a:spcPts val="600"/>
              </a:spcBef>
              <a:spcAft>
                <a:spcPts val="600"/>
              </a:spcAft>
              <a:buClrTx/>
              <a:buSzTx/>
              <a:buFont typeface="Arial" panose="020B0604020202020204" pitchFamily="34" charset="0"/>
              <a:buChar char="•"/>
              <a:tabLst/>
              <a:defRPr/>
            </a:pPr>
            <a:r>
              <a:rPr kumimoji="0" lang="en-US" sz="20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Boost long-term &amp; capital-intensive investments in grids to develop the N-S and S-S electricity infrastructure</a:t>
            </a:r>
          </a:p>
          <a:p>
            <a:pPr marL="265113" marR="0" lvl="0" indent="-176213" algn="just" defTabSz="914400" eaLnBrk="1" fontAlgn="auto" latinLnBrk="0" hangingPunct="1">
              <a:spcBef>
                <a:spcPts val="600"/>
              </a:spcBef>
              <a:spcAft>
                <a:spcPts val="600"/>
              </a:spcAft>
              <a:buClrTx/>
              <a:buSzTx/>
              <a:buFont typeface="Arial" panose="020B0604020202020204" pitchFamily="34" charset="0"/>
              <a:buChar char="•"/>
              <a:tabLst/>
              <a:defRPr/>
            </a:pPr>
            <a:r>
              <a:rPr kumimoji="0" lang="en-US" sz="20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De-risk network developments by facilitating anticipatory investments to align with long term policy priorities </a:t>
            </a:r>
          </a:p>
          <a:p>
            <a:pPr marL="265113" marR="0" lvl="0" indent="-176213" algn="just" defTabSz="914400" eaLnBrk="1" fontAlgn="auto" latinLnBrk="0" hangingPunct="1">
              <a:spcBef>
                <a:spcPts val="600"/>
              </a:spcBef>
              <a:spcAft>
                <a:spcPts val="600"/>
              </a:spcAft>
              <a:buClrTx/>
              <a:buSzTx/>
              <a:buFont typeface="Arial" panose="020B0604020202020204" pitchFamily="34" charset="0"/>
              <a:buChar char="•"/>
              <a:tabLst/>
              <a:defRPr/>
            </a:pPr>
            <a:r>
              <a:rPr kumimoji="0" lang="en-GB" sz="20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New CBA, less limited in perimeter and parameters</a:t>
            </a:r>
          </a:p>
          <a:p>
            <a:pPr marL="889000" marR="0" lvl="1" indent="-342900" algn="just" defTabSz="914400" eaLnBrk="1" fontAlgn="auto" latinLnBrk="0" hangingPunct="1">
              <a:spcBef>
                <a:spcPts val="600"/>
              </a:spcBef>
              <a:spcAft>
                <a:spcPts val="600"/>
              </a:spcAft>
              <a:buClrTx/>
              <a:buSzTx/>
              <a:buFont typeface="Courier New" panose="02070309020205020404" pitchFamily="49" charset="0"/>
              <a:buChar char="o"/>
              <a:tabLst/>
              <a:defRPr/>
            </a:pPr>
            <a:r>
              <a:rPr lang="en-GB" sz="2000" kern="100" dirty="0">
                <a:solidFill>
                  <a:prstClr val="black"/>
                </a:solidFill>
                <a:latin typeface="Arial" panose="020B0604020202020204" pitchFamily="34" charset="0"/>
                <a:ea typeface="Aptos" panose="020B0004020202020204" pitchFamily="34" charset="0"/>
                <a:cs typeface="Times New Roman" panose="02020603050405020304" pitchFamily="18" charset="0"/>
              </a:rPr>
              <a:t>Not neglecting the </a:t>
            </a:r>
            <a:r>
              <a:rPr kumimoji="0" lang="en-GB" sz="20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regional impact</a:t>
            </a:r>
          </a:p>
          <a:p>
            <a:pPr marL="889000" marR="0" lvl="1" indent="-342900" algn="just" defTabSz="914400" eaLnBrk="1" fontAlgn="auto" latinLnBrk="0" hangingPunct="1">
              <a:spcBef>
                <a:spcPts val="600"/>
              </a:spcBef>
              <a:spcAft>
                <a:spcPts val="600"/>
              </a:spcAft>
              <a:buClrTx/>
              <a:buSzTx/>
              <a:buFont typeface="Courier New" panose="02070309020205020404" pitchFamily="49" charset="0"/>
              <a:buChar char="o"/>
              <a:tabLst/>
              <a:defRPr/>
            </a:pPr>
            <a:r>
              <a:rPr kumimoji="0" lang="en-GB" sz="20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Considering additional KPI (not only market-driven) to capture all the projects externalities (long-term socio-economic impact)</a:t>
            </a:r>
            <a:endParaRPr kumimoji="0" lang="it-IT" sz="200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EF45FC44-7E8E-CB6D-8D99-14C5A1A5ECBC}"/>
              </a:ext>
            </a:extLst>
          </p:cNvPr>
          <p:cNvSpPr txBox="1"/>
          <p:nvPr/>
        </p:nvSpPr>
        <p:spPr bwMode="auto">
          <a:xfrm>
            <a:off x="391282" y="2072642"/>
            <a:ext cx="4785169" cy="1494703"/>
          </a:xfrm>
          <a:prstGeom prst="rect">
            <a:avLst/>
          </a:prstGeom>
          <a:ln w="12700">
            <a:miter lim="400000"/>
          </a:ln>
        </p:spPr>
        <p:txBody>
          <a:bodyPr wrap="square" lIns="0" tIns="25399" rIns="25399" bIns="25399">
            <a:spAutoFit/>
          </a:bodyPr>
          <a:lstStyle/>
          <a:p>
            <a:pPr marL="265113" marR="0" lvl="0" indent="-176213"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lang="en-US" sz="2000" kern="100" dirty="0">
                <a:solidFill>
                  <a:prstClr val="black"/>
                </a:solidFill>
                <a:latin typeface="Arial" panose="020B0604020202020204" pitchFamily="34" charset="0"/>
                <a:ea typeface="Aptos" panose="020B0004020202020204" pitchFamily="34" charset="0"/>
                <a:cs typeface="Times New Roman" panose="02020603050405020304" pitchFamily="18" charset="0"/>
              </a:rPr>
              <a:t>L</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ack of appropriate remuneration schemes combined with countries’ financial weakness endangers the development of the grid</a:t>
            </a:r>
          </a:p>
        </p:txBody>
      </p:sp>
      <p:sp>
        <p:nvSpPr>
          <p:cNvPr id="10" name="CasellaDiTesto 9">
            <a:extLst>
              <a:ext uri="{FF2B5EF4-FFF2-40B4-BE49-F238E27FC236}">
                <a16:creationId xmlns:a16="http://schemas.microsoft.com/office/drawing/2014/main" id="{41D3CB98-9FA8-8610-DC93-D3448CC1883D}"/>
              </a:ext>
            </a:extLst>
          </p:cNvPr>
          <p:cNvSpPr txBox="1"/>
          <p:nvPr/>
        </p:nvSpPr>
        <p:spPr bwMode="auto">
          <a:xfrm>
            <a:off x="376301" y="3751727"/>
            <a:ext cx="4800150" cy="11664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265113" marR="0" lvl="0" indent="-176213"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0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Need of a proactive role of IFIs and DFIs </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in developing new financing instruments and criteria</a:t>
            </a:r>
          </a:p>
        </p:txBody>
      </p:sp>
      <p:sp>
        <p:nvSpPr>
          <p:cNvPr id="11" name="Parentesi graffa aperta 10">
            <a:extLst>
              <a:ext uri="{FF2B5EF4-FFF2-40B4-BE49-F238E27FC236}">
                <a16:creationId xmlns:a16="http://schemas.microsoft.com/office/drawing/2014/main" id="{898F01F6-FCC5-FAC2-C20B-3381695ED27E}"/>
              </a:ext>
            </a:extLst>
          </p:cNvPr>
          <p:cNvSpPr/>
          <p:nvPr/>
        </p:nvSpPr>
        <p:spPr bwMode="auto">
          <a:xfrm>
            <a:off x="5256318" y="787233"/>
            <a:ext cx="653845" cy="4155768"/>
          </a:xfrm>
          <a:prstGeom prst="leftBrace">
            <a:avLst/>
          </a:prstGeom>
          <a:noFill/>
          <a:ln w="25400" cap="flat">
            <a:solidFill>
              <a:srgbClr val="000000"/>
            </a:solidFill>
            <a:prstDash val="solid"/>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14" name="CasellaDiTesto 13">
            <a:extLst>
              <a:ext uri="{FF2B5EF4-FFF2-40B4-BE49-F238E27FC236}">
                <a16:creationId xmlns:a16="http://schemas.microsoft.com/office/drawing/2014/main" id="{631C86AD-2C11-0C21-1E77-A9EE719E6CC1}"/>
              </a:ext>
            </a:extLst>
          </p:cNvPr>
          <p:cNvSpPr txBox="1"/>
          <p:nvPr/>
        </p:nvSpPr>
        <p:spPr bwMode="auto">
          <a:xfrm>
            <a:off x="6096000" y="5431490"/>
            <a:ext cx="4990847" cy="64633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kumimoji="0" lang="en-US" sz="18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Game changer for the integration of the Med Power System and catalyst for other projects</a:t>
            </a:r>
            <a:endParaRPr lang="it-IT" dirty="0"/>
          </a:p>
        </p:txBody>
      </p:sp>
      <p:sp>
        <p:nvSpPr>
          <p:cNvPr id="15" name="Freccia a destra 14">
            <a:extLst>
              <a:ext uri="{FF2B5EF4-FFF2-40B4-BE49-F238E27FC236}">
                <a16:creationId xmlns:a16="http://schemas.microsoft.com/office/drawing/2014/main" id="{3F041FE5-AC43-91F6-8F8C-1837EE7488E3}"/>
              </a:ext>
            </a:extLst>
          </p:cNvPr>
          <p:cNvSpPr/>
          <p:nvPr/>
        </p:nvSpPr>
        <p:spPr bwMode="auto">
          <a:xfrm>
            <a:off x="4964354" y="5561372"/>
            <a:ext cx="874988" cy="386568"/>
          </a:xfrm>
          <a:prstGeom prst="rightArrow">
            <a:avLst/>
          </a:prstGeom>
          <a:solidFill>
            <a:schemeClr val="accent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Tree>
    <p:extLst>
      <p:ext uri="{BB962C8B-B14F-4D97-AF65-F5344CB8AC3E}">
        <p14:creationId xmlns:p14="http://schemas.microsoft.com/office/powerpoint/2010/main" val="310081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33B0-760E-EBA1-CF54-A5DE0341B02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D1EACC2-9D0B-76F9-158C-D1B1B10D9B18}"/>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11</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5F77064C-05D7-375D-375C-8151E2277C2E}"/>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12" name="Titolo 1">
            <a:extLst>
              <a:ext uri="{FF2B5EF4-FFF2-40B4-BE49-F238E27FC236}">
                <a16:creationId xmlns:a16="http://schemas.microsoft.com/office/drawing/2014/main" id="{98CA92CF-2E80-E201-B467-F53744F50B67}"/>
              </a:ext>
            </a:extLst>
          </p:cNvPr>
          <p:cNvSpPr txBox="1">
            <a:spLocks/>
          </p:cNvSpPr>
          <p:nvPr/>
        </p:nvSpPr>
        <p:spPr bwMode="auto">
          <a:xfrm>
            <a:off x="406263" y="197768"/>
            <a:ext cx="8929688" cy="503237"/>
          </a:xfrm>
          <a:prstGeom prst="rect">
            <a:avLst/>
          </a:prstGeom>
          <a:ln w="12700">
            <a:miter lim="400000"/>
          </a:ln>
        </p:spPr>
        <p:txBody>
          <a:bodyPr lIns="50800" tIns="50800" rIns="50800" bIns="50800">
            <a:normAutofit fontScale="52500" lnSpcReduction="20000"/>
          </a:bodyPr>
          <a:lstStyle>
            <a:lvl1pPr marL="0" marR="0" indent="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a:lstStyle>
          <a:p>
            <a:pPr defTabSz="903104">
              <a:lnSpc>
                <a:spcPct val="90000"/>
              </a:lnSpc>
              <a:spcBef>
                <a:spcPct val="0"/>
              </a:spcBef>
            </a:pPr>
            <a:r>
              <a:rPr lang="en-US" sz="4600" spc="0" dirty="0">
                <a:solidFill>
                  <a:srgbClr val="002060"/>
                </a:solidFill>
                <a:latin typeface="Helvetica Neue"/>
                <a:ea typeface="+mj-ea"/>
              </a:rPr>
              <a:t>TSOs enablers of the energy transition</a:t>
            </a:r>
            <a:br>
              <a:rPr lang="fr-FR" sz="2400" kern="0" spc="0" dirty="0">
                <a:solidFill>
                  <a:srgbClr val="002060"/>
                </a:solidFill>
                <a:latin typeface="Helvetica Neue"/>
              </a:rPr>
            </a:br>
            <a:endParaRPr lang="en-GB" sz="2400" kern="1200" spc="0" dirty="0">
              <a:solidFill>
                <a:srgbClr val="252671"/>
              </a:solidFill>
              <a:latin typeface="+mj-lt"/>
            </a:endParaRPr>
          </a:p>
        </p:txBody>
      </p:sp>
      <p:grpSp>
        <p:nvGrpSpPr>
          <p:cNvPr id="11" name="Gruppo 10">
            <a:extLst>
              <a:ext uri="{FF2B5EF4-FFF2-40B4-BE49-F238E27FC236}">
                <a16:creationId xmlns:a16="http://schemas.microsoft.com/office/drawing/2014/main" id="{A8207FD3-766D-4342-B547-C49CD1307734}"/>
              </a:ext>
            </a:extLst>
          </p:cNvPr>
          <p:cNvGrpSpPr/>
          <p:nvPr/>
        </p:nvGrpSpPr>
        <p:grpSpPr>
          <a:xfrm>
            <a:off x="684845" y="1294944"/>
            <a:ext cx="1834099" cy="1810552"/>
            <a:chOff x="456571" y="1156260"/>
            <a:chExt cx="2435138" cy="2492770"/>
          </a:xfrm>
        </p:grpSpPr>
        <p:sp>
          <p:nvSpPr>
            <p:cNvPr id="3" name="Oval 17">
              <a:extLst>
                <a:ext uri="{FF2B5EF4-FFF2-40B4-BE49-F238E27FC236}">
                  <a16:creationId xmlns:a16="http://schemas.microsoft.com/office/drawing/2014/main" id="{755BC3C5-0DB2-4E2C-9DA9-338C8C5C02E5}"/>
                </a:ext>
              </a:extLst>
            </p:cNvPr>
            <p:cNvSpPr/>
            <p:nvPr/>
          </p:nvSpPr>
          <p:spPr>
            <a:xfrm>
              <a:off x="1296289" y="1997638"/>
              <a:ext cx="755703" cy="755703"/>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3" name="Oval 19">
              <a:extLst>
                <a:ext uri="{FF2B5EF4-FFF2-40B4-BE49-F238E27FC236}">
                  <a16:creationId xmlns:a16="http://schemas.microsoft.com/office/drawing/2014/main" id="{9416D82D-FEDE-4DAE-BF57-2F207B82566C}"/>
                </a:ext>
              </a:extLst>
            </p:cNvPr>
            <p:cNvSpPr/>
            <p:nvPr/>
          </p:nvSpPr>
          <p:spPr>
            <a:xfrm>
              <a:off x="1439524" y="1156260"/>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4" name="Oval 20">
              <a:extLst>
                <a:ext uri="{FF2B5EF4-FFF2-40B4-BE49-F238E27FC236}">
                  <a16:creationId xmlns:a16="http://schemas.microsoft.com/office/drawing/2014/main" id="{C40F783E-D737-440F-9A73-DE94A4FE8717}"/>
                </a:ext>
              </a:extLst>
            </p:cNvPr>
            <p:cNvSpPr/>
            <p:nvPr/>
          </p:nvSpPr>
          <p:spPr>
            <a:xfrm>
              <a:off x="2422477" y="1756183"/>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5" name="Oval 21">
              <a:extLst>
                <a:ext uri="{FF2B5EF4-FFF2-40B4-BE49-F238E27FC236}">
                  <a16:creationId xmlns:a16="http://schemas.microsoft.com/office/drawing/2014/main" id="{85EEBE50-5C5C-4148-8CCC-6EF7DCE13A0D}"/>
                </a:ext>
              </a:extLst>
            </p:cNvPr>
            <p:cNvSpPr/>
            <p:nvPr/>
          </p:nvSpPr>
          <p:spPr>
            <a:xfrm>
              <a:off x="2422477" y="2867026"/>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6" name="Oval 22">
              <a:extLst>
                <a:ext uri="{FF2B5EF4-FFF2-40B4-BE49-F238E27FC236}">
                  <a16:creationId xmlns:a16="http://schemas.microsoft.com/office/drawing/2014/main" id="{167BEA0F-A9A1-431E-8D8B-66C4C8E115F2}"/>
                </a:ext>
              </a:extLst>
            </p:cNvPr>
            <p:cNvSpPr/>
            <p:nvPr/>
          </p:nvSpPr>
          <p:spPr>
            <a:xfrm>
              <a:off x="1439524" y="3179798"/>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7" name="Oval 23">
              <a:extLst>
                <a:ext uri="{FF2B5EF4-FFF2-40B4-BE49-F238E27FC236}">
                  <a16:creationId xmlns:a16="http://schemas.microsoft.com/office/drawing/2014/main" id="{C26D8733-52A1-42E0-A232-10274C6871B2}"/>
                </a:ext>
              </a:extLst>
            </p:cNvPr>
            <p:cNvSpPr/>
            <p:nvPr/>
          </p:nvSpPr>
          <p:spPr>
            <a:xfrm>
              <a:off x="456571" y="2867026"/>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sp>
          <p:nvSpPr>
            <p:cNvPr id="18" name="Oval 24">
              <a:extLst>
                <a:ext uri="{FF2B5EF4-FFF2-40B4-BE49-F238E27FC236}">
                  <a16:creationId xmlns:a16="http://schemas.microsoft.com/office/drawing/2014/main" id="{60272FFB-1299-4667-BF72-306D956635A8}"/>
                </a:ext>
              </a:extLst>
            </p:cNvPr>
            <p:cNvSpPr/>
            <p:nvPr/>
          </p:nvSpPr>
          <p:spPr>
            <a:xfrm>
              <a:off x="456571" y="1758667"/>
              <a:ext cx="469232" cy="469232"/>
            </a:xfrm>
            <a:prstGeom prst="ellipse">
              <a:avLst/>
            </a:prstGeom>
            <a:solidFill>
              <a:schemeClr val="bg1">
                <a:lumMod val="95000"/>
              </a:schemeClr>
            </a:solidFill>
            <a:ln>
              <a:solidFill>
                <a:srgbClr val="005EA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Helvetica Neue"/>
              </a:endParaRPr>
            </a:p>
          </p:txBody>
        </p:sp>
        <p:cxnSp>
          <p:nvCxnSpPr>
            <p:cNvPr id="19" name="Straight Arrow Connector 28">
              <a:extLst>
                <a:ext uri="{FF2B5EF4-FFF2-40B4-BE49-F238E27FC236}">
                  <a16:creationId xmlns:a16="http://schemas.microsoft.com/office/drawing/2014/main" id="{A86FDC11-181F-4EE5-BC1F-B31BF6BAEBA8}"/>
                </a:ext>
              </a:extLst>
            </p:cNvPr>
            <p:cNvCxnSpPr>
              <a:stCxn id="13" idx="4"/>
              <a:endCxn id="3" idx="0"/>
            </p:cNvCxnSpPr>
            <p:nvPr/>
          </p:nvCxnSpPr>
          <p:spPr>
            <a:xfrm>
              <a:off x="1674140" y="1625492"/>
              <a:ext cx="1" cy="3721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30">
              <a:extLst>
                <a:ext uri="{FF2B5EF4-FFF2-40B4-BE49-F238E27FC236}">
                  <a16:creationId xmlns:a16="http://schemas.microsoft.com/office/drawing/2014/main" id="{871FB229-AB3A-450A-854E-57E8D3A1A346}"/>
                </a:ext>
              </a:extLst>
            </p:cNvPr>
            <p:cNvCxnSpPr>
              <a:stCxn id="13" idx="6"/>
              <a:endCxn id="14" idx="1"/>
            </p:cNvCxnSpPr>
            <p:nvPr/>
          </p:nvCxnSpPr>
          <p:spPr>
            <a:xfrm>
              <a:off x="1908756" y="1390876"/>
              <a:ext cx="582438" cy="434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32">
              <a:extLst>
                <a:ext uri="{FF2B5EF4-FFF2-40B4-BE49-F238E27FC236}">
                  <a16:creationId xmlns:a16="http://schemas.microsoft.com/office/drawing/2014/main" id="{DC4C8BDA-D842-4768-91DC-91EF99A041AB}"/>
                </a:ext>
              </a:extLst>
            </p:cNvPr>
            <p:cNvCxnSpPr>
              <a:stCxn id="18" idx="6"/>
              <a:endCxn id="14" idx="2"/>
            </p:cNvCxnSpPr>
            <p:nvPr/>
          </p:nvCxnSpPr>
          <p:spPr>
            <a:xfrm flipV="1">
              <a:off x="925803" y="1990799"/>
              <a:ext cx="1496674" cy="2484"/>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34">
              <a:extLst>
                <a:ext uri="{FF2B5EF4-FFF2-40B4-BE49-F238E27FC236}">
                  <a16:creationId xmlns:a16="http://schemas.microsoft.com/office/drawing/2014/main" id="{68DBDE1E-5626-451E-9A6A-2BD9DE5028AC}"/>
                </a:ext>
              </a:extLst>
            </p:cNvPr>
            <p:cNvCxnSpPr>
              <a:stCxn id="15" idx="0"/>
              <a:endCxn id="14" idx="4"/>
            </p:cNvCxnSpPr>
            <p:nvPr/>
          </p:nvCxnSpPr>
          <p:spPr>
            <a:xfrm flipV="1">
              <a:off x="2657093" y="2225415"/>
              <a:ext cx="0" cy="6416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36">
              <a:extLst>
                <a:ext uri="{FF2B5EF4-FFF2-40B4-BE49-F238E27FC236}">
                  <a16:creationId xmlns:a16="http://schemas.microsoft.com/office/drawing/2014/main" id="{FE917289-A14C-4FD8-981C-49242B29A244}"/>
                </a:ext>
              </a:extLst>
            </p:cNvPr>
            <p:cNvCxnSpPr>
              <a:stCxn id="15" idx="1"/>
              <a:endCxn id="3" idx="5"/>
            </p:cNvCxnSpPr>
            <p:nvPr/>
          </p:nvCxnSpPr>
          <p:spPr>
            <a:xfrm flipH="1" flipV="1">
              <a:off x="1941322" y="2642671"/>
              <a:ext cx="549872" cy="2930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37">
              <a:extLst>
                <a:ext uri="{FF2B5EF4-FFF2-40B4-BE49-F238E27FC236}">
                  <a16:creationId xmlns:a16="http://schemas.microsoft.com/office/drawing/2014/main" id="{BCBB6D3B-5C06-4AB0-9928-2282023F5E05}"/>
                </a:ext>
              </a:extLst>
            </p:cNvPr>
            <p:cNvCxnSpPr>
              <a:cxnSpLocks/>
              <a:stCxn id="18" idx="5"/>
              <a:endCxn id="3" idx="2"/>
            </p:cNvCxnSpPr>
            <p:nvPr/>
          </p:nvCxnSpPr>
          <p:spPr>
            <a:xfrm>
              <a:off x="857086" y="2159182"/>
              <a:ext cx="439203" cy="216308"/>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5" name="Straight Arrow Connector 42">
              <a:extLst>
                <a:ext uri="{FF2B5EF4-FFF2-40B4-BE49-F238E27FC236}">
                  <a16:creationId xmlns:a16="http://schemas.microsoft.com/office/drawing/2014/main" id="{5354EEB7-2A22-4197-8AB8-EB20D979FB5F}"/>
                </a:ext>
              </a:extLst>
            </p:cNvPr>
            <p:cNvCxnSpPr>
              <a:cxnSpLocks/>
              <a:stCxn id="18" idx="4"/>
              <a:endCxn id="16" idx="1"/>
            </p:cNvCxnSpPr>
            <p:nvPr/>
          </p:nvCxnSpPr>
          <p:spPr>
            <a:xfrm>
              <a:off x="691187" y="2227899"/>
              <a:ext cx="817054" cy="1020616"/>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6" name="Straight Arrow Connector 46">
              <a:extLst>
                <a:ext uri="{FF2B5EF4-FFF2-40B4-BE49-F238E27FC236}">
                  <a16:creationId xmlns:a16="http://schemas.microsoft.com/office/drawing/2014/main" id="{7A54E1FE-44D3-4FC6-B68A-66D54A63F2EE}"/>
                </a:ext>
              </a:extLst>
            </p:cNvPr>
            <p:cNvCxnSpPr>
              <a:cxnSpLocks/>
              <a:stCxn id="17" idx="7"/>
              <a:endCxn id="3" idx="3"/>
            </p:cNvCxnSpPr>
            <p:nvPr/>
          </p:nvCxnSpPr>
          <p:spPr>
            <a:xfrm flipV="1">
              <a:off x="857086" y="2642671"/>
              <a:ext cx="549873" cy="293072"/>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7" name="Straight Arrow Connector 49">
              <a:extLst>
                <a:ext uri="{FF2B5EF4-FFF2-40B4-BE49-F238E27FC236}">
                  <a16:creationId xmlns:a16="http://schemas.microsoft.com/office/drawing/2014/main" id="{6BBADE4F-5489-4FBF-9E56-C20EB5D6ECDD}"/>
                </a:ext>
              </a:extLst>
            </p:cNvPr>
            <p:cNvCxnSpPr>
              <a:cxnSpLocks/>
              <a:stCxn id="16" idx="7"/>
              <a:endCxn id="14" idx="3"/>
            </p:cNvCxnSpPr>
            <p:nvPr/>
          </p:nvCxnSpPr>
          <p:spPr>
            <a:xfrm flipV="1">
              <a:off x="1840039" y="2156698"/>
              <a:ext cx="651155" cy="1091817"/>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8" name="Straight Arrow Connector 52">
              <a:extLst>
                <a:ext uri="{FF2B5EF4-FFF2-40B4-BE49-F238E27FC236}">
                  <a16:creationId xmlns:a16="http://schemas.microsoft.com/office/drawing/2014/main" id="{BBF4CA35-E992-485D-AFA3-EFB1E1680512}"/>
                </a:ext>
              </a:extLst>
            </p:cNvPr>
            <p:cNvCxnSpPr>
              <a:cxnSpLocks/>
              <a:stCxn id="3" idx="6"/>
              <a:endCxn id="14" idx="3"/>
            </p:cNvCxnSpPr>
            <p:nvPr/>
          </p:nvCxnSpPr>
          <p:spPr>
            <a:xfrm flipV="1">
              <a:off x="2051992" y="2156698"/>
              <a:ext cx="439202" cy="218792"/>
            </a:xfrm>
            <a:prstGeom prst="straightConnector1">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pic>
          <p:nvPicPr>
            <p:cNvPr id="29" name="Picture 10" descr="https://cdn2.iconfinder.com/data/icons/freecns-cumulus/32/519787-98_Wind_Wheel-256.png">
              <a:extLst>
                <a:ext uri="{FF2B5EF4-FFF2-40B4-BE49-F238E27FC236}">
                  <a16:creationId xmlns:a16="http://schemas.microsoft.com/office/drawing/2014/main" id="{E0650864-A943-4C40-B0DA-239892DFF1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767" y="2937064"/>
              <a:ext cx="324770" cy="324770"/>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9">
              <a:extLst>
                <a:ext uri="{FF2B5EF4-FFF2-40B4-BE49-F238E27FC236}">
                  <a16:creationId xmlns:a16="http://schemas.microsoft.com/office/drawing/2014/main" id="{74C1D5ED-9920-4C53-8B1F-5F938C343D3B}"/>
                </a:ext>
              </a:extLst>
            </p:cNvPr>
            <p:cNvSpPr>
              <a:spLocks noEditPoints="1"/>
            </p:cNvSpPr>
            <p:nvPr/>
          </p:nvSpPr>
          <p:spPr bwMode="auto">
            <a:xfrm>
              <a:off x="590535" y="2967820"/>
              <a:ext cx="203345" cy="234044"/>
            </a:xfrm>
            <a:custGeom>
              <a:avLst/>
              <a:gdLst>
                <a:gd name="T0" fmla="*/ 1964 w 15353"/>
                <a:gd name="T1" fmla="*/ 16885 h 17615"/>
                <a:gd name="T2" fmla="*/ 2593 w 15353"/>
                <a:gd name="T3" fmla="*/ 16402 h 17615"/>
                <a:gd name="T4" fmla="*/ 4854 w 15353"/>
                <a:gd name="T5" fmla="*/ 8836 h 17615"/>
                <a:gd name="T6" fmla="*/ 4650 w 15353"/>
                <a:gd name="T7" fmla="*/ 4734 h 17615"/>
                <a:gd name="T8" fmla="*/ 3130 w 15353"/>
                <a:gd name="T9" fmla="*/ 2978 h 17615"/>
                <a:gd name="T10" fmla="*/ 4894 w 15353"/>
                <a:gd name="T11" fmla="*/ 12 h 17615"/>
                <a:gd name="T12" fmla="*/ 10527 w 15353"/>
                <a:gd name="T13" fmla="*/ 711 h 17615"/>
                <a:gd name="T14" fmla="*/ 13964 w 15353"/>
                <a:gd name="T15" fmla="*/ 4749 h 17615"/>
                <a:gd name="T16" fmla="*/ 10555 w 15353"/>
                <a:gd name="T17" fmla="*/ 4837 h 17615"/>
                <a:gd name="T18" fmla="*/ 11718 w 15353"/>
                <a:gd name="T19" fmla="*/ 12711 h 17615"/>
                <a:gd name="T20" fmla="*/ 13547 w 15353"/>
                <a:gd name="T21" fmla="*/ 16628 h 17615"/>
                <a:gd name="T22" fmla="*/ 12848 w 15353"/>
                <a:gd name="T23" fmla="*/ 17612 h 17615"/>
                <a:gd name="T24" fmla="*/ 9445 w 15353"/>
                <a:gd name="T25" fmla="*/ 15375 h 17615"/>
                <a:gd name="T26" fmla="*/ 4206 w 15353"/>
                <a:gd name="T27" fmla="*/ 16420 h 17615"/>
                <a:gd name="T28" fmla="*/ 11287 w 15353"/>
                <a:gd name="T29" fmla="*/ 16588 h 17615"/>
                <a:gd name="T30" fmla="*/ 10540 w 15353"/>
                <a:gd name="T31" fmla="*/ 12249 h 17615"/>
                <a:gd name="T32" fmla="*/ 10014 w 15353"/>
                <a:gd name="T33" fmla="*/ 14572 h 17615"/>
                <a:gd name="T34" fmla="*/ 5344 w 15353"/>
                <a:gd name="T35" fmla="*/ 14485 h 17615"/>
                <a:gd name="T36" fmla="*/ 4816 w 15353"/>
                <a:gd name="T37" fmla="*/ 12413 h 17615"/>
                <a:gd name="T38" fmla="*/ 8765 w 15353"/>
                <a:gd name="T39" fmla="*/ 12235 h 17615"/>
                <a:gd name="T40" fmla="*/ 5183 w 15353"/>
                <a:gd name="T41" fmla="*/ 11392 h 17615"/>
                <a:gd name="T42" fmla="*/ 8765 w 15353"/>
                <a:gd name="T43" fmla="*/ 12235 h 17615"/>
                <a:gd name="T44" fmla="*/ 6764 w 15353"/>
                <a:gd name="T45" fmla="*/ 9509 h 17615"/>
                <a:gd name="T46" fmla="*/ 9525 w 15353"/>
                <a:gd name="T47" fmla="*/ 10469 h 17615"/>
                <a:gd name="T48" fmla="*/ 9553 w 15353"/>
                <a:gd name="T49" fmla="*/ 6764 h 17615"/>
                <a:gd name="T50" fmla="*/ 8987 w 15353"/>
                <a:gd name="T51" fmla="*/ 8497 h 17615"/>
                <a:gd name="T52" fmla="*/ 6913 w 15353"/>
                <a:gd name="T53" fmla="*/ 7980 h 17615"/>
                <a:gd name="T54" fmla="*/ 6315 w 15353"/>
                <a:gd name="T55" fmla="*/ 7258 h 17615"/>
                <a:gd name="T56" fmla="*/ 5842 w 15353"/>
                <a:gd name="T57" fmla="*/ 9014 h 17615"/>
                <a:gd name="T58" fmla="*/ 8464 w 15353"/>
                <a:gd name="T59" fmla="*/ 6447 h 17615"/>
                <a:gd name="T60" fmla="*/ 7712 w 15353"/>
                <a:gd name="T61" fmla="*/ 4021 h 17615"/>
                <a:gd name="T62" fmla="*/ 6919 w 15353"/>
                <a:gd name="T63" fmla="*/ 6463 h 17615"/>
                <a:gd name="T64" fmla="*/ 6454 w 15353"/>
                <a:gd name="T65" fmla="*/ 3923 h 17615"/>
                <a:gd name="T66" fmla="*/ 5892 w 15353"/>
                <a:gd name="T67" fmla="*/ 1970 h 17615"/>
                <a:gd name="T68" fmla="*/ 6454 w 15353"/>
                <a:gd name="T69" fmla="*/ 3923 h 17615"/>
                <a:gd name="T70" fmla="*/ 8967 w 15353"/>
                <a:gd name="T71" fmla="*/ 2601 h 17615"/>
                <a:gd name="T72" fmla="*/ 9553 w 15353"/>
                <a:gd name="T73" fmla="*/ 4578 h 17615"/>
                <a:gd name="T74" fmla="*/ 11500 w 15353"/>
                <a:gd name="T75" fmla="*/ 3707 h 17615"/>
                <a:gd name="T76" fmla="*/ 10612 w 15353"/>
                <a:gd name="T77" fmla="*/ 3330 h 17615"/>
                <a:gd name="T78" fmla="*/ 11613 w 15353"/>
                <a:gd name="T79" fmla="*/ 3815 h 17615"/>
                <a:gd name="T80" fmla="*/ 4700 w 15353"/>
                <a:gd name="T81" fmla="*/ 2918 h 17615"/>
                <a:gd name="T82" fmla="*/ 4671 w 15353"/>
                <a:gd name="T83" fmla="*/ 3716 h 17615"/>
                <a:gd name="T84" fmla="*/ 9022 w 15353"/>
                <a:gd name="T85" fmla="*/ 1063 h 17615"/>
                <a:gd name="T86" fmla="*/ 6377 w 15353"/>
                <a:gd name="T87" fmla="*/ 1035 h 17615"/>
                <a:gd name="T88" fmla="*/ 7846 w 15353"/>
                <a:gd name="T89" fmla="*/ 2372 h 17615"/>
                <a:gd name="T90" fmla="*/ 14026 w 15353"/>
                <a:gd name="T91" fmla="*/ 5226 h 17615"/>
                <a:gd name="T92" fmla="*/ 15353 w 15353"/>
                <a:gd name="T93" fmla="*/ 5889 h 17615"/>
                <a:gd name="T94" fmla="*/ 14026 w 15353"/>
                <a:gd name="T95" fmla="*/ 6552 h 17615"/>
                <a:gd name="T96" fmla="*/ 2342 w 15353"/>
                <a:gd name="T97" fmla="*/ 5198 h 17615"/>
                <a:gd name="T98" fmla="*/ 3697 w 15353"/>
                <a:gd name="T99" fmla="*/ 5861 h 17615"/>
                <a:gd name="T100" fmla="*/ 2342 w 15353"/>
                <a:gd name="T101" fmla="*/ 6524 h 17615"/>
                <a:gd name="T102" fmla="*/ 11684 w 15353"/>
                <a:gd name="T103" fmla="*/ 5226 h 17615"/>
                <a:gd name="T104" fmla="*/ 13039 w 15353"/>
                <a:gd name="T105" fmla="*/ 5875 h 17615"/>
                <a:gd name="T106" fmla="*/ 11684 w 15353"/>
                <a:gd name="T107" fmla="*/ 6524 h 17615"/>
                <a:gd name="T108" fmla="*/ 0 w 15353"/>
                <a:gd name="T109" fmla="*/ 5198 h 17615"/>
                <a:gd name="T110" fmla="*/ 1355 w 15353"/>
                <a:gd name="T111" fmla="*/ 5847 h 17615"/>
                <a:gd name="T112" fmla="*/ 0 w 15353"/>
                <a:gd name="T113" fmla="*/ 6496 h 17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53" h="17615">
                  <a:moveTo>
                    <a:pt x="7062" y="17503"/>
                  </a:moveTo>
                  <a:cubicBezTo>
                    <a:pt x="4263" y="17445"/>
                    <a:pt x="1967" y="17390"/>
                    <a:pt x="1959" y="17382"/>
                  </a:cubicBezTo>
                  <a:cubicBezTo>
                    <a:pt x="1950" y="17374"/>
                    <a:pt x="1953" y="17150"/>
                    <a:pt x="1964" y="16885"/>
                  </a:cubicBezTo>
                  <a:lnTo>
                    <a:pt x="1984" y="16402"/>
                  </a:lnTo>
                  <a:lnTo>
                    <a:pt x="2288" y="16402"/>
                  </a:lnTo>
                  <a:lnTo>
                    <a:pt x="2593" y="16402"/>
                  </a:lnTo>
                  <a:lnTo>
                    <a:pt x="2664" y="16169"/>
                  </a:lnTo>
                  <a:cubicBezTo>
                    <a:pt x="2703" y="16041"/>
                    <a:pt x="3211" y="14339"/>
                    <a:pt x="3794" y="12386"/>
                  </a:cubicBezTo>
                  <a:lnTo>
                    <a:pt x="4854" y="8836"/>
                  </a:lnTo>
                  <a:lnTo>
                    <a:pt x="4854" y="6793"/>
                  </a:lnTo>
                  <a:lnTo>
                    <a:pt x="4854" y="4751"/>
                  </a:lnTo>
                  <a:lnTo>
                    <a:pt x="4650" y="4734"/>
                  </a:lnTo>
                  <a:cubicBezTo>
                    <a:pt x="4537" y="4724"/>
                    <a:pt x="3766" y="4672"/>
                    <a:pt x="2936" y="4617"/>
                  </a:cubicBezTo>
                  <a:cubicBezTo>
                    <a:pt x="2107" y="4563"/>
                    <a:pt x="1425" y="4515"/>
                    <a:pt x="1421" y="4511"/>
                  </a:cubicBezTo>
                  <a:cubicBezTo>
                    <a:pt x="1417" y="4507"/>
                    <a:pt x="2186" y="3817"/>
                    <a:pt x="3130" y="2978"/>
                  </a:cubicBezTo>
                  <a:lnTo>
                    <a:pt x="4845" y="1451"/>
                  </a:lnTo>
                  <a:lnTo>
                    <a:pt x="4865" y="736"/>
                  </a:lnTo>
                  <a:cubicBezTo>
                    <a:pt x="4876" y="343"/>
                    <a:pt x="4889" y="17"/>
                    <a:pt x="4894" y="12"/>
                  </a:cubicBezTo>
                  <a:cubicBezTo>
                    <a:pt x="4906" y="0"/>
                    <a:pt x="9517" y="59"/>
                    <a:pt x="10068" y="79"/>
                  </a:cubicBezTo>
                  <a:lnTo>
                    <a:pt x="10527" y="95"/>
                  </a:lnTo>
                  <a:lnTo>
                    <a:pt x="10527" y="711"/>
                  </a:lnTo>
                  <a:cubicBezTo>
                    <a:pt x="10527" y="1050"/>
                    <a:pt x="10534" y="1345"/>
                    <a:pt x="10543" y="1368"/>
                  </a:cubicBezTo>
                  <a:cubicBezTo>
                    <a:pt x="10552" y="1391"/>
                    <a:pt x="11323" y="2157"/>
                    <a:pt x="12257" y="3071"/>
                  </a:cubicBezTo>
                  <a:cubicBezTo>
                    <a:pt x="13192" y="3984"/>
                    <a:pt x="13960" y="4739"/>
                    <a:pt x="13964" y="4749"/>
                  </a:cubicBezTo>
                  <a:cubicBezTo>
                    <a:pt x="13969" y="4759"/>
                    <a:pt x="13289" y="4775"/>
                    <a:pt x="12454" y="4785"/>
                  </a:cubicBezTo>
                  <a:cubicBezTo>
                    <a:pt x="11619" y="4796"/>
                    <a:pt x="10850" y="4811"/>
                    <a:pt x="10746" y="4820"/>
                  </a:cubicBezTo>
                  <a:lnTo>
                    <a:pt x="10555" y="4837"/>
                  </a:lnTo>
                  <a:lnTo>
                    <a:pt x="10554" y="6816"/>
                  </a:lnTo>
                  <a:lnTo>
                    <a:pt x="10552" y="8796"/>
                  </a:lnTo>
                  <a:lnTo>
                    <a:pt x="11718" y="12711"/>
                  </a:lnTo>
                  <a:lnTo>
                    <a:pt x="12883" y="16627"/>
                  </a:lnTo>
                  <a:lnTo>
                    <a:pt x="13215" y="16627"/>
                  </a:lnTo>
                  <a:lnTo>
                    <a:pt x="13547" y="16628"/>
                  </a:lnTo>
                  <a:lnTo>
                    <a:pt x="13547" y="17122"/>
                  </a:lnTo>
                  <a:lnTo>
                    <a:pt x="13547" y="17615"/>
                  </a:lnTo>
                  <a:lnTo>
                    <a:pt x="12848" y="17612"/>
                  </a:lnTo>
                  <a:cubicBezTo>
                    <a:pt x="12464" y="17610"/>
                    <a:pt x="9860" y="17561"/>
                    <a:pt x="7062" y="17503"/>
                  </a:cubicBezTo>
                  <a:close/>
                  <a:moveTo>
                    <a:pt x="11287" y="16588"/>
                  </a:moveTo>
                  <a:cubicBezTo>
                    <a:pt x="11280" y="16582"/>
                    <a:pt x="10451" y="16036"/>
                    <a:pt x="9445" y="15375"/>
                  </a:cubicBezTo>
                  <a:lnTo>
                    <a:pt x="7616" y="14172"/>
                  </a:lnTo>
                  <a:lnTo>
                    <a:pt x="5932" y="15277"/>
                  </a:lnTo>
                  <a:cubicBezTo>
                    <a:pt x="5005" y="15885"/>
                    <a:pt x="4229" y="16400"/>
                    <a:pt x="4206" y="16420"/>
                  </a:cubicBezTo>
                  <a:cubicBezTo>
                    <a:pt x="4171" y="16452"/>
                    <a:pt x="4239" y="16459"/>
                    <a:pt x="4629" y="16461"/>
                  </a:cubicBezTo>
                  <a:cubicBezTo>
                    <a:pt x="4985" y="16462"/>
                    <a:pt x="10422" y="16575"/>
                    <a:pt x="11160" y="16596"/>
                  </a:cubicBezTo>
                  <a:cubicBezTo>
                    <a:pt x="11236" y="16598"/>
                    <a:pt x="11293" y="16594"/>
                    <a:pt x="11287" y="16588"/>
                  </a:cubicBezTo>
                  <a:close/>
                  <a:moveTo>
                    <a:pt x="11064" y="13982"/>
                  </a:moveTo>
                  <a:cubicBezTo>
                    <a:pt x="10805" y="13116"/>
                    <a:pt x="10581" y="12373"/>
                    <a:pt x="10566" y="12329"/>
                  </a:cubicBezTo>
                  <a:lnTo>
                    <a:pt x="10540" y="12249"/>
                  </a:lnTo>
                  <a:lnTo>
                    <a:pt x="9567" y="12889"/>
                  </a:lnTo>
                  <a:cubicBezTo>
                    <a:pt x="9032" y="13241"/>
                    <a:pt x="8579" y="13543"/>
                    <a:pt x="8561" y="13561"/>
                  </a:cubicBezTo>
                  <a:cubicBezTo>
                    <a:pt x="8536" y="13586"/>
                    <a:pt x="8886" y="13830"/>
                    <a:pt x="10014" y="14572"/>
                  </a:cubicBezTo>
                  <a:cubicBezTo>
                    <a:pt x="10832" y="15110"/>
                    <a:pt x="11508" y="15552"/>
                    <a:pt x="11517" y="15553"/>
                  </a:cubicBezTo>
                  <a:cubicBezTo>
                    <a:pt x="11526" y="15554"/>
                    <a:pt x="11322" y="14847"/>
                    <a:pt x="11064" y="13982"/>
                  </a:cubicBezTo>
                  <a:close/>
                  <a:moveTo>
                    <a:pt x="5344" y="14485"/>
                  </a:moveTo>
                  <a:cubicBezTo>
                    <a:pt x="6085" y="13998"/>
                    <a:pt x="6687" y="13589"/>
                    <a:pt x="6683" y="13576"/>
                  </a:cubicBezTo>
                  <a:cubicBezTo>
                    <a:pt x="6675" y="13553"/>
                    <a:pt x="4930" y="12400"/>
                    <a:pt x="4866" y="12375"/>
                  </a:cubicBezTo>
                  <a:cubicBezTo>
                    <a:pt x="4847" y="12368"/>
                    <a:pt x="4824" y="12385"/>
                    <a:pt x="4816" y="12413"/>
                  </a:cubicBezTo>
                  <a:cubicBezTo>
                    <a:pt x="4510" y="13446"/>
                    <a:pt x="3942" y="15349"/>
                    <a:pt x="3930" y="15380"/>
                  </a:cubicBezTo>
                  <a:cubicBezTo>
                    <a:pt x="3909" y="15434"/>
                    <a:pt x="3775" y="15519"/>
                    <a:pt x="5344" y="14485"/>
                  </a:cubicBezTo>
                  <a:close/>
                  <a:moveTo>
                    <a:pt x="8765" y="12235"/>
                  </a:moveTo>
                  <a:cubicBezTo>
                    <a:pt x="9394" y="11822"/>
                    <a:pt x="9904" y="11480"/>
                    <a:pt x="9899" y="11475"/>
                  </a:cubicBezTo>
                  <a:cubicBezTo>
                    <a:pt x="9886" y="11461"/>
                    <a:pt x="5505" y="11373"/>
                    <a:pt x="5336" y="11383"/>
                  </a:cubicBezTo>
                  <a:lnTo>
                    <a:pt x="5183" y="11392"/>
                  </a:lnTo>
                  <a:lnTo>
                    <a:pt x="6394" y="12189"/>
                  </a:lnTo>
                  <a:cubicBezTo>
                    <a:pt x="7061" y="12627"/>
                    <a:pt x="7609" y="12986"/>
                    <a:pt x="7614" y="12986"/>
                  </a:cubicBezTo>
                  <a:cubicBezTo>
                    <a:pt x="7618" y="12987"/>
                    <a:pt x="8136" y="12649"/>
                    <a:pt x="8765" y="12235"/>
                  </a:cubicBezTo>
                  <a:close/>
                  <a:moveTo>
                    <a:pt x="8636" y="9543"/>
                  </a:moveTo>
                  <a:cubicBezTo>
                    <a:pt x="8116" y="9032"/>
                    <a:pt x="7682" y="8616"/>
                    <a:pt x="7671" y="8620"/>
                  </a:cubicBezTo>
                  <a:cubicBezTo>
                    <a:pt x="7660" y="8624"/>
                    <a:pt x="7252" y="9024"/>
                    <a:pt x="6764" y="9509"/>
                  </a:cubicBezTo>
                  <a:lnTo>
                    <a:pt x="5877" y="10391"/>
                  </a:lnTo>
                  <a:lnTo>
                    <a:pt x="6135" y="10393"/>
                  </a:lnTo>
                  <a:cubicBezTo>
                    <a:pt x="6402" y="10396"/>
                    <a:pt x="9425" y="10464"/>
                    <a:pt x="9525" y="10469"/>
                  </a:cubicBezTo>
                  <a:cubicBezTo>
                    <a:pt x="9561" y="10471"/>
                    <a:pt x="9247" y="10143"/>
                    <a:pt x="8636" y="9543"/>
                  </a:cubicBezTo>
                  <a:close/>
                  <a:moveTo>
                    <a:pt x="9567" y="7921"/>
                  </a:moveTo>
                  <a:lnTo>
                    <a:pt x="9553" y="6764"/>
                  </a:lnTo>
                  <a:lnTo>
                    <a:pt x="8975" y="7334"/>
                  </a:lnTo>
                  <a:lnTo>
                    <a:pt x="8396" y="7905"/>
                  </a:lnTo>
                  <a:lnTo>
                    <a:pt x="8987" y="8497"/>
                  </a:lnTo>
                  <a:cubicBezTo>
                    <a:pt x="9313" y="8823"/>
                    <a:pt x="9579" y="9088"/>
                    <a:pt x="9580" y="9084"/>
                  </a:cubicBezTo>
                  <a:cubicBezTo>
                    <a:pt x="9581" y="9081"/>
                    <a:pt x="9575" y="8558"/>
                    <a:pt x="9567" y="7921"/>
                  </a:cubicBezTo>
                  <a:close/>
                  <a:moveTo>
                    <a:pt x="6913" y="7980"/>
                  </a:moveTo>
                  <a:lnTo>
                    <a:pt x="6982" y="7905"/>
                  </a:lnTo>
                  <a:lnTo>
                    <a:pt x="6885" y="7812"/>
                  </a:lnTo>
                  <a:cubicBezTo>
                    <a:pt x="6831" y="7761"/>
                    <a:pt x="6575" y="7512"/>
                    <a:pt x="6315" y="7258"/>
                  </a:cubicBezTo>
                  <a:lnTo>
                    <a:pt x="5842" y="6797"/>
                  </a:lnTo>
                  <a:lnTo>
                    <a:pt x="5842" y="7906"/>
                  </a:lnTo>
                  <a:lnTo>
                    <a:pt x="5842" y="9014"/>
                  </a:lnTo>
                  <a:lnTo>
                    <a:pt x="6343" y="8534"/>
                  </a:lnTo>
                  <a:cubicBezTo>
                    <a:pt x="6618" y="8270"/>
                    <a:pt x="6875" y="8020"/>
                    <a:pt x="6913" y="7980"/>
                  </a:cubicBezTo>
                  <a:close/>
                  <a:moveTo>
                    <a:pt x="8464" y="6447"/>
                  </a:moveTo>
                  <a:lnTo>
                    <a:pt x="9231" y="5692"/>
                  </a:lnTo>
                  <a:lnTo>
                    <a:pt x="8482" y="4859"/>
                  </a:lnTo>
                  <a:cubicBezTo>
                    <a:pt x="8070" y="4401"/>
                    <a:pt x="7723" y="4024"/>
                    <a:pt x="7712" y="4021"/>
                  </a:cubicBezTo>
                  <a:cubicBezTo>
                    <a:pt x="7694" y="4017"/>
                    <a:pt x="6373" y="5475"/>
                    <a:pt x="6227" y="5660"/>
                  </a:cubicBezTo>
                  <a:lnTo>
                    <a:pt x="6175" y="5726"/>
                  </a:lnTo>
                  <a:lnTo>
                    <a:pt x="6919" y="6463"/>
                  </a:lnTo>
                  <a:cubicBezTo>
                    <a:pt x="7328" y="6868"/>
                    <a:pt x="7670" y="7200"/>
                    <a:pt x="7680" y="7201"/>
                  </a:cubicBezTo>
                  <a:cubicBezTo>
                    <a:pt x="7689" y="7201"/>
                    <a:pt x="8042" y="6862"/>
                    <a:pt x="8464" y="6447"/>
                  </a:cubicBezTo>
                  <a:close/>
                  <a:moveTo>
                    <a:pt x="6454" y="3923"/>
                  </a:moveTo>
                  <a:cubicBezTo>
                    <a:pt x="6762" y="3580"/>
                    <a:pt x="7013" y="3282"/>
                    <a:pt x="7013" y="3262"/>
                  </a:cubicBezTo>
                  <a:cubicBezTo>
                    <a:pt x="7013" y="3241"/>
                    <a:pt x="6772" y="2956"/>
                    <a:pt x="6477" y="2628"/>
                  </a:cubicBezTo>
                  <a:cubicBezTo>
                    <a:pt x="6182" y="2300"/>
                    <a:pt x="5919" y="2004"/>
                    <a:pt x="5892" y="1970"/>
                  </a:cubicBezTo>
                  <a:cubicBezTo>
                    <a:pt x="5846" y="1913"/>
                    <a:pt x="5843" y="1975"/>
                    <a:pt x="5843" y="3245"/>
                  </a:cubicBezTo>
                  <a:cubicBezTo>
                    <a:pt x="5842" y="4073"/>
                    <a:pt x="5852" y="4574"/>
                    <a:pt x="5869" y="4564"/>
                  </a:cubicBezTo>
                  <a:cubicBezTo>
                    <a:pt x="5883" y="4555"/>
                    <a:pt x="6147" y="4266"/>
                    <a:pt x="6454" y="3923"/>
                  </a:cubicBezTo>
                  <a:close/>
                  <a:moveTo>
                    <a:pt x="9561" y="2597"/>
                  </a:moveTo>
                  <a:lnTo>
                    <a:pt x="9553" y="1947"/>
                  </a:lnTo>
                  <a:lnTo>
                    <a:pt x="8967" y="2601"/>
                  </a:lnTo>
                  <a:cubicBezTo>
                    <a:pt x="8384" y="3251"/>
                    <a:pt x="8381" y="3255"/>
                    <a:pt x="8431" y="3317"/>
                  </a:cubicBezTo>
                  <a:cubicBezTo>
                    <a:pt x="8458" y="3352"/>
                    <a:pt x="8722" y="3650"/>
                    <a:pt x="9017" y="3979"/>
                  </a:cubicBezTo>
                  <a:lnTo>
                    <a:pt x="9553" y="4578"/>
                  </a:lnTo>
                  <a:lnTo>
                    <a:pt x="9561" y="3912"/>
                  </a:lnTo>
                  <a:cubicBezTo>
                    <a:pt x="9565" y="3546"/>
                    <a:pt x="9565" y="2954"/>
                    <a:pt x="9561" y="2597"/>
                  </a:cubicBezTo>
                  <a:close/>
                  <a:moveTo>
                    <a:pt x="11500" y="3707"/>
                  </a:moveTo>
                  <a:cubicBezTo>
                    <a:pt x="11438" y="3648"/>
                    <a:pt x="11213" y="3430"/>
                    <a:pt x="11000" y="3222"/>
                  </a:cubicBezTo>
                  <a:lnTo>
                    <a:pt x="10612" y="2845"/>
                  </a:lnTo>
                  <a:lnTo>
                    <a:pt x="10612" y="3330"/>
                  </a:lnTo>
                  <a:lnTo>
                    <a:pt x="10612" y="3815"/>
                  </a:lnTo>
                  <a:lnTo>
                    <a:pt x="11112" y="3815"/>
                  </a:lnTo>
                  <a:lnTo>
                    <a:pt x="11613" y="3815"/>
                  </a:lnTo>
                  <a:lnTo>
                    <a:pt x="11500" y="3707"/>
                  </a:lnTo>
                  <a:close/>
                  <a:moveTo>
                    <a:pt x="4690" y="3322"/>
                  </a:moveTo>
                  <a:cubicBezTo>
                    <a:pt x="4701" y="3105"/>
                    <a:pt x="4706" y="2923"/>
                    <a:pt x="4700" y="2918"/>
                  </a:cubicBezTo>
                  <a:cubicBezTo>
                    <a:pt x="4689" y="2906"/>
                    <a:pt x="3852" y="3650"/>
                    <a:pt x="3852" y="3672"/>
                  </a:cubicBezTo>
                  <a:cubicBezTo>
                    <a:pt x="3852" y="3692"/>
                    <a:pt x="4251" y="3722"/>
                    <a:pt x="4487" y="3718"/>
                  </a:cubicBezTo>
                  <a:lnTo>
                    <a:pt x="4671" y="3716"/>
                  </a:lnTo>
                  <a:lnTo>
                    <a:pt x="4690" y="3322"/>
                  </a:lnTo>
                  <a:close/>
                  <a:moveTo>
                    <a:pt x="8501" y="1642"/>
                  </a:moveTo>
                  <a:lnTo>
                    <a:pt x="9022" y="1063"/>
                  </a:lnTo>
                  <a:lnTo>
                    <a:pt x="7933" y="1042"/>
                  </a:lnTo>
                  <a:cubicBezTo>
                    <a:pt x="7334" y="1030"/>
                    <a:pt x="6739" y="1024"/>
                    <a:pt x="6610" y="1028"/>
                  </a:cubicBezTo>
                  <a:lnTo>
                    <a:pt x="6377" y="1035"/>
                  </a:lnTo>
                  <a:lnTo>
                    <a:pt x="7045" y="1779"/>
                  </a:lnTo>
                  <a:lnTo>
                    <a:pt x="7713" y="2524"/>
                  </a:lnTo>
                  <a:lnTo>
                    <a:pt x="7846" y="2372"/>
                  </a:lnTo>
                  <a:cubicBezTo>
                    <a:pt x="7919" y="2288"/>
                    <a:pt x="8214" y="1960"/>
                    <a:pt x="8501" y="1642"/>
                  </a:cubicBezTo>
                  <a:close/>
                  <a:moveTo>
                    <a:pt x="14026" y="5889"/>
                  </a:moveTo>
                  <a:lnTo>
                    <a:pt x="14026" y="5226"/>
                  </a:lnTo>
                  <a:lnTo>
                    <a:pt x="14690" y="5226"/>
                  </a:lnTo>
                  <a:lnTo>
                    <a:pt x="15353" y="5226"/>
                  </a:lnTo>
                  <a:lnTo>
                    <a:pt x="15353" y="5889"/>
                  </a:lnTo>
                  <a:lnTo>
                    <a:pt x="15353" y="6552"/>
                  </a:lnTo>
                  <a:lnTo>
                    <a:pt x="14690" y="6552"/>
                  </a:lnTo>
                  <a:lnTo>
                    <a:pt x="14026" y="6552"/>
                  </a:lnTo>
                  <a:lnTo>
                    <a:pt x="14026" y="5889"/>
                  </a:lnTo>
                  <a:close/>
                  <a:moveTo>
                    <a:pt x="2342" y="5861"/>
                  </a:moveTo>
                  <a:lnTo>
                    <a:pt x="2342" y="5198"/>
                  </a:lnTo>
                  <a:lnTo>
                    <a:pt x="3020" y="5198"/>
                  </a:lnTo>
                  <a:lnTo>
                    <a:pt x="3697" y="5198"/>
                  </a:lnTo>
                  <a:lnTo>
                    <a:pt x="3697" y="5861"/>
                  </a:lnTo>
                  <a:lnTo>
                    <a:pt x="3697" y="6524"/>
                  </a:lnTo>
                  <a:lnTo>
                    <a:pt x="3020" y="6524"/>
                  </a:lnTo>
                  <a:lnTo>
                    <a:pt x="2342" y="6524"/>
                  </a:lnTo>
                  <a:lnTo>
                    <a:pt x="2342" y="5861"/>
                  </a:lnTo>
                  <a:close/>
                  <a:moveTo>
                    <a:pt x="11684" y="5875"/>
                  </a:moveTo>
                  <a:lnTo>
                    <a:pt x="11684" y="5226"/>
                  </a:lnTo>
                  <a:lnTo>
                    <a:pt x="12361" y="5226"/>
                  </a:lnTo>
                  <a:lnTo>
                    <a:pt x="13039" y="5226"/>
                  </a:lnTo>
                  <a:lnTo>
                    <a:pt x="13039" y="5875"/>
                  </a:lnTo>
                  <a:lnTo>
                    <a:pt x="13039" y="6524"/>
                  </a:lnTo>
                  <a:lnTo>
                    <a:pt x="12361" y="6524"/>
                  </a:lnTo>
                  <a:lnTo>
                    <a:pt x="11684" y="6524"/>
                  </a:lnTo>
                  <a:lnTo>
                    <a:pt x="11684" y="5875"/>
                  </a:lnTo>
                  <a:close/>
                  <a:moveTo>
                    <a:pt x="0" y="5847"/>
                  </a:moveTo>
                  <a:lnTo>
                    <a:pt x="0" y="5198"/>
                  </a:lnTo>
                  <a:lnTo>
                    <a:pt x="677" y="5198"/>
                  </a:lnTo>
                  <a:lnTo>
                    <a:pt x="1355" y="5198"/>
                  </a:lnTo>
                  <a:lnTo>
                    <a:pt x="1355" y="5847"/>
                  </a:lnTo>
                  <a:lnTo>
                    <a:pt x="1355" y="6496"/>
                  </a:lnTo>
                  <a:lnTo>
                    <a:pt x="677" y="6496"/>
                  </a:lnTo>
                  <a:lnTo>
                    <a:pt x="0" y="6496"/>
                  </a:lnTo>
                  <a:lnTo>
                    <a:pt x="0" y="5847"/>
                  </a:lnTo>
                  <a:close/>
                </a:path>
              </a:pathLst>
            </a:custGeom>
            <a:solidFill>
              <a:schemeClr val="tx1"/>
            </a:solidFill>
            <a:ln w="22225">
              <a:noFill/>
              <a:prstDash val="solid"/>
              <a:round/>
              <a:headEnd/>
              <a:tailEnd/>
            </a:ln>
          </p:spPr>
          <p:txBody>
            <a:bodyPr vert="horz" wrap="square" lIns="91673" tIns="45837" rIns="91673" bIns="4583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5457E"/>
                </a:solidFill>
                <a:effectLst/>
                <a:uLnTx/>
                <a:uFillTx/>
                <a:latin typeface="Helvetica Neue"/>
              </a:endParaRPr>
            </a:p>
          </p:txBody>
        </p:sp>
        <p:sp>
          <p:nvSpPr>
            <p:cNvPr id="31" name="Freeform 9">
              <a:extLst>
                <a:ext uri="{FF2B5EF4-FFF2-40B4-BE49-F238E27FC236}">
                  <a16:creationId xmlns:a16="http://schemas.microsoft.com/office/drawing/2014/main" id="{B0BFF4C2-46C5-4F06-B9CB-FA094DF3F49D}"/>
                </a:ext>
              </a:extLst>
            </p:cNvPr>
            <p:cNvSpPr>
              <a:spLocks noEditPoints="1"/>
            </p:cNvSpPr>
            <p:nvPr/>
          </p:nvSpPr>
          <p:spPr bwMode="auto">
            <a:xfrm>
              <a:off x="2568006" y="1857698"/>
              <a:ext cx="203345" cy="234044"/>
            </a:xfrm>
            <a:custGeom>
              <a:avLst/>
              <a:gdLst>
                <a:gd name="T0" fmla="*/ 1964 w 15353"/>
                <a:gd name="T1" fmla="*/ 16885 h 17615"/>
                <a:gd name="T2" fmla="*/ 2593 w 15353"/>
                <a:gd name="T3" fmla="*/ 16402 h 17615"/>
                <a:gd name="T4" fmla="*/ 4854 w 15353"/>
                <a:gd name="T5" fmla="*/ 8836 h 17615"/>
                <a:gd name="T6" fmla="*/ 4650 w 15353"/>
                <a:gd name="T7" fmla="*/ 4734 h 17615"/>
                <a:gd name="T8" fmla="*/ 3130 w 15353"/>
                <a:gd name="T9" fmla="*/ 2978 h 17615"/>
                <a:gd name="T10" fmla="*/ 4894 w 15353"/>
                <a:gd name="T11" fmla="*/ 12 h 17615"/>
                <a:gd name="T12" fmla="*/ 10527 w 15353"/>
                <a:gd name="T13" fmla="*/ 711 h 17615"/>
                <a:gd name="T14" fmla="*/ 13964 w 15353"/>
                <a:gd name="T15" fmla="*/ 4749 h 17615"/>
                <a:gd name="T16" fmla="*/ 10555 w 15353"/>
                <a:gd name="T17" fmla="*/ 4837 h 17615"/>
                <a:gd name="T18" fmla="*/ 11718 w 15353"/>
                <a:gd name="T19" fmla="*/ 12711 h 17615"/>
                <a:gd name="T20" fmla="*/ 13547 w 15353"/>
                <a:gd name="T21" fmla="*/ 16628 h 17615"/>
                <a:gd name="T22" fmla="*/ 12848 w 15353"/>
                <a:gd name="T23" fmla="*/ 17612 h 17615"/>
                <a:gd name="T24" fmla="*/ 9445 w 15353"/>
                <a:gd name="T25" fmla="*/ 15375 h 17615"/>
                <a:gd name="T26" fmla="*/ 4206 w 15353"/>
                <a:gd name="T27" fmla="*/ 16420 h 17615"/>
                <a:gd name="T28" fmla="*/ 11287 w 15353"/>
                <a:gd name="T29" fmla="*/ 16588 h 17615"/>
                <a:gd name="T30" fmla="*/ 10540 w 15353"/>
                <a:gd name="T31" fmla="*/ 12249 h 17615"/>
                <a:gd name="T32" fmla="*/ 10014 w 15353"/>
                <a:gd name="T33" fmla="*/ 14572 h 17615"/>
                <a:gd name="T34" fmla="*/ 5344 w 15353"/>
                <a:gd name="T35" fmla="*/ 14485 h 17615"/>
                <a:gd name="T36" fmla="*/ 4816 w 15353"/>
                <a:gd name="T37" fmla="*/ 12413 h 17615"/>
                <a:gd name="T38" fmla="*/ 8765 w 15353"/>
                <a:gd name="T39" fmla="*/ 12235 h 17615"/>
                <a:gd name="T40" fmla="*/ 5183 w 15353"/>
                <a:gd name="T41" fmla="*/ 11392 h 17615"/>
                <a:gd name="T42" fmla="*/ 8765 w 15353"/>
                <a:gd name="T43" fmla="*/ 12235 h 17615"/>
                <a:gd name="T44" fmla="*/ 6764 w 15353"/>
                <a:gd name="T45" fmla="*/ 9509 h 17615"/>
                <a:gd name="T46" fmla="*/ 9525 w 15353"/>
                <a:gd name="T47" fmla="*/ 10469 h 17615"/>
                <a:gd name="T48" fmla="*/ 9553 w 15353"/>
                <a:gd name="T49" fmla="*/ 6764 h 17615"/>
                <a:gd name="T50" fmla="*/ 8987 w 15353"/>
                <a:gd name="T51" fmla="*/ 8497 h 17615"/>
                <a:gd name="T52" fmla="*/ 6913 w 15353"/>
                <a:gd name="T53" fmla="*/ 7980 h 17615"/>
                <a:gd name="T54" fmla="*/ 6315 w 15353"/>
                <a:gd name="T55" fmla="*/ 7258 h 17615"/>
                <a:gd name="T56" fmla="*/ 5842 w 15353"/>
                <a:gd name="T57" fmla="*/ 9014 h 17615"/>
                <a:gd name="T58" fmla="*/ 8464 w 15353"/>
                <a:gd name="T59" fmla="*/ 6447 h 17615"/>
                <a:gd name="T60" fmla="*/ 7712 w 15353"/>
                <a:gd name="T61" fmla="*/ 4021 h 17615"/>
                <a:gd name="T62" fmla="*/ 6919 w 15353"/>
                <a:gd name="T63" fmla="*/ 6463 h 17615"/>
                <a:gd name="T64" fmla="*/ 6454 w 15353"/>
                <a:gd name="T65" fmla="*/ 3923 h 17615"/>
                <a:gd name="T66" fmla="*/ 5892 w 15353"/>
                <a:gd name="T67" fmla="*/ 1970 h 17615"/>
                <a:gd name="T68" fmla="*/ 6454 w 15353"/>
                <a:gd name="T69" fmla="*/ 3923 h 17615"/>
                <a:gd name="T70" fmla="*/ 8967 w 15353"/>
                <a:gd name="T71" fmla="*/ 2601 h 17615"/>
                <a:gd name="T72" fmla="*/ 9553 w 15353"/>
                <a:gd name="T73" fmla="*/ 4578 h 17615"/>
                <a:gd name="T74" fmla="*/ 11500 w 15353"/>
                <a:gd name="T75" fmla="*/ 3707 h 17615"/>
                <a:gd name="T76" fmla="*/ 10612 w 15353"/>
                <a:gd name="T77" fmla="*/ 3330 h 17615"/>
                <a:gd name="T78" fmla="*/ 11613 w 15353"/>
                <a:gd name="T79" fmla="*/ 3815 h 17615"/>
                <a:gd name="T80" fmla="*/ 4700 w 15353"/>
                <a:gd name="T81" fmla="*/ 2918 h 17615"/>
                <a:gd name="T82" fmla="*/ 4671 w 15353"/>
                <a:gd name="T83" fmla="*/ 3716 h 17615"/>
                <a:gd name="T84" fmla="*/ 9022 w 15353"/>
                <a:gd name="T85" fmla="*/ 1063 h 17615"/>
                <a:gd name="T86" fmla="*/ 6377 w 15353"/>
                <a:gd name="T87" fmla="*/ 1035 h 17615"/>
                <a:gd name="T88" fmla="*/ 7846 w 15353"/>
                <a:gd name="T89" fmla="*/ 2372 h 17615"/>
                <a:gd name="T90" fmla="*/ 14026 w 15353"/>
                <a:gd name="T91" fmla="*/ 5226 h 17615"/>
                <a:gd name="T92" fmla="*/ 15353 w 15353"/>
                <a:gd name="T93" fmla="*/ 5889 h 17615"/>
                <a:gd name="T94" fmla="*/ 14026 w 15353"/>
                <a:gd name="T95" fmla="*/ 6552 h 17615"/>
                <a:gd name="T96" fmla="*/ 2342 w 15353"/>
                <a:gd name="T97" fmla="*/ 5198 h 17615"/>
                <a:gd name="T98" fmla="*/ 3697 w 15353"/>
                <a:gd name="T99" fmla="*/ 5861 h 17615"/>
                <a:gd name="T100" fmla="*/ 2342 w 15353"/>
                <a:gd name="T101" fmla="*/ 6524 h 17615"/>
                <a:gd name="T102" fmla="*/ 11684 w 15353"/>
                <a:gd name="T103" fmla="*/ 5226 h 17615"/>
                <a:gd name="T104" fmla="*/ 13039 w 15353"/>
                <a:gd name="T105" fmla="*/ 5875 h 17615"/>
                <a:gd name="T106" fmla="*/ 11684 w 15353"/>
                <a:gd name="T107" fmla="*/ 6524 h 17615"/>
                <a:gd name="T108" fmla="*/ 0 w 15353"/>
                <a:gd name="T109" fmla="*/ 5198 h 17615"/>
                <a:gd name="T110" fmla="*/ 1355 w 15353"/>
                <a:gd name="T111" fmla="*/ 5847 h 17615"/>
                <a:gd name="T112" fmla="*/ 0 w 15353"/>
                <a:gd name="T113" fmla="*/ 6496 h 17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53" h="17615">
                  <a:moveTo>
                    <a:pt x="7062" y="17503"/>
                  </a:moveTo>
                  <a:cubicBezTo>
                    <a:pt x="4263" y="17445"/>
                    <a:pt x="1967" y="17390"/>
                    <a:pt x="1959" y="17382"/>
                  </a:cubicBezTo>
                  <a:cubicBezTo>
                    <a:pt x="1950" y="17374"/>
                    <a:pt x="1953" y="17150"/>
                    <a:pt x="1964" y="16885"/>
                  </a:cubicBezTo>
                  <a:lnTo>
                    <a:pt x="1984" y="16402"/>
                  </a:lnTo>
                  <a:lnTo>
                    <a:pt x="2288" y="16402"/>
                  </a:lnTo>
                  <a:lnTo>
                    <a:pt x="2593" y="16402"/>
                  </a:lnTo>
                  <a:lnTo>
                    <a:pt x="2664" y="16169"/>
                  </a:lnTo>
                  <a:cubicBezTo>
                    <a:pt x="2703" y="16041"/>
                    <a:pt x="3211" y="14339"/>
                    <a:pt x="3794" y="12386"/>
                  </a:cubicBezTo>
                  <a:lnTo>
                    <a:pt x="4854" y="8836"/>
                  </a:lnTo>
                  <a:lnTo>
                    <a:pt x="4854" y="6793"/>
                  </a:lnTo>
                  <a:lnTo>
                    <a:pt x="4854" y="4751"/>
                  </a:lnTo>
                  <a:lnTo>
                    <a:pt x="4650" y="4734"/>
                  </a:lnTo>
                  <a:cubicBezTo>
                    <a:pt x="4537" y="4724"/>
                    <a:pt x="3766" y="4672"/>
                    <a:pt x="2936" y="4617"/>
                  </a:cubicBezTo>
                  <a:cubicBezTo>
                    <a:pt x="2107" y="4563"/>
                    <a:pt x="1425" y="4515"/>
                    <a:pt x="1421" y="4511"/>
                  </a:cubicBezTo>
                  <a:cubicBezTo>
                    <a:pt x="1417" y="4507"/>
                    <a:pt x="2186" y="3817"/>
                    <a:pt x="3130" y="2978"/>
                  </a:cubicBezTo>
                  <a:lnTo>
                    <a:pt x="4845" y="1451"/>
                  </a:lnTo>
                  <a:lnTo>
                    <a:pt x="4865" y="736"/>
                  </a:lnTo>
                  <a:cubicBezTo>
                    <a:pt x="4876" y="343"/>
                    <a:pt x="4889" y="17"/>
                    <a:pt x="4894" y="12"/>
                  </a:cubicBezTo>
                  <a:cubicBezTo>
                    <a:pt x="4906" y="0"/>
                    <a:pt x="9517" y="59"/>
                    <a:pt x="10068" y="79"/>
                  </a:cubicBezTo>
                  <a:lnTo>
                    <a:pt x="10527" y="95"/>
                  </a:lnTo>
                  <a:lnTo>
                    <a:pt x="10527" y="711"/>
                  </a:lnTo>
                  <a:cubicBezTo>
                    <a:pt x="10527" y="1050"/>
                    <a:pt x="10534" y="1345"/>
                    <a:pt x="10543" y="1368"/>
                  </a:cubicBezTo>
                  <a:cubicBezTo>
                    <a:pt x="10552" y="1391"/>
                    <a:pt x="11323" y="2157"/>
                    <a:pt x="12257" y="3071"/>
                  </a:cubicBezTo>
                  <a:cubicBezTo>
                    <a:pt x="13192" y="3984"/>
                    <a:pt x="13960" y="4739"/>
                    <a:pt x="13964" y="4749"/>
                  </a:cubicBezTo>
                  <a:cubicBezTo>
                    <a:pt x="13969" y="4759"/>
                    <a:pt x="13289" y="4775"/>
                    <a:pt x="12454" y="4785"/>
                  </a:cubicBezTo>
                  <a:cubicBezTo>
                    <a:pt x="11619" y="4796"/>
                    <a:pt x="10850" y="4811"/>
                    <a:pt x="10746" y="4820"/>
                  </a:cubicBezTo>
                  <a:lnTo>
                    <a:pt x="10555" y="4837"/>
                  </a:lnTo>
                  <a:lnTo>
                    <a:pt x="10554" y="6816"/>
                  </a:lnTo>
                  <a:lnTo>
                    <a:pt x="10552" y="8796"/>
                  </a:lnTo>
                  <a:lnTo>
                    <a:pt x="11718" y="12711"/>
                  </a:lnTo>
                  <a:lnTo>
                    <a:pt x="12883" y="16627"/>
                  </a:lnTo>
                  <a:lnTo>
                    <a:pt x="13215" y="16627"/>
                  </a:lnTo>
                  <a:lnTo>
                    <a:pt x="13547" y="16628"/>
                  </a:lnTo>
                  <a:lnTo>
                    <a:pt x="13547" y="17122"/>
                  </a:lnTo>
                  <a:lnTo>
                    <a:pt x="13547" y="17615"/>
                  </a:lnTo>
                  <a:lnTo>
                    <a:pt x="12848" y="17612"/>
                  </a:lnTo>
                  <a:cubicBezTo>
                    <a:pt x="12464" y="17610"/>
                    <a:pt x="9860" y="17561"/>
                    <a:pt x="7062" y="17503"/>
                  </a:cubicBezTo>
                  <a:close/>
                  <a:moveTo>
                    <a:pt x="11287" y="16588"/>
                  </a:moveTo>
                  <a:cubicBezTo>
                    <a:pt x="11280" y="16582"/>
                    <a:pt x="10451" y="16036"/>
                    <a:pt x="9445" y="15375"/>
                  </a:cubicBezTo>
                  <a:lnTo>
                    <a:pt x="7616" y="14172"/>
                  </a:lnTo>
                  <a:lnTo>
                    <a:pt x="5932" y="15277"/>
                  </a:lnTo>
                  <a:cubicBezTo>
                    <a:pt x="5005" y="15885"/>
                    <a:pt x="4229" y="16400"/>
                    <a:pt x="4206" y="16420"/>
                  </a:cubicBezTo>
                  <a:cubicBezTo>
                    <a:pt x="4171" y="16452"/>
                    <a:pt x="4239" y="16459"/>
                    <a:pt x="4629" y="16461"/>
                  </a:cubicBezTo>
                  <a:cubicBezTo>
                    <a:pt x="4985" y="16462"/>
                    <a:pt x="10422" y="16575"/>
                    <a:pt x="11160" y="16596"/>
                  </a:cubicBezTo>
                  <a:cubicBezTo>
                    <a:pt x="11236" y="16598"/>
                    <a:pt x="11293" y="16594"/>
                    <a:pt x="11287" y="16588"/>
                  </a:cubicBezTo>
                  <a:close/>
                  <a:moveTo>
                    <a:pt x="11064" y="13982"/>
                  </a:moveTo>
                  <a:cubicBezTo>
                    <a:pt x="10805" y="13116"/>
                    <a:pt x="10581" y="12373"/>
                    <a:pt x="10566" y="12329"/>
                  </a:cubicBezTo>
                  <a:lnTo>
                    <a:pt x="10540" y="12249"/>
                  </a:lnTo>
                  <a:lnTo>
                    <a:pt x="9567" y="12889"/>
                  </a:lnTo>
                  <a:cubicBezTo>
                    <a:pt x="9032" y="13241"/>
                    <a:pt x="8579" y="13543"/>
                    <a:pt x="8561" y="13561"/>
                  </a:cubicBezTo>
                  <a:cubicBezTo>
                    <a:pt x="8536" y="13586"/>
                    <a:pt x="8886" y="13830"/>
                    <a:pt x="10014" y="14572"/>
                  </a:cubicBezTo>
                  <a:cubicBezTo>
                    <a:pt x="10832" y="15110"/>
                    <a:pt x="11508" y="15552"/>
                    <a:pt x="11517" y="15553"/>
                  </a:cubicBezTo>
                  <a:cubicBezTo>
                    <a:pt x="11526" y="15554"/>
                    <a:pt x="11322" y="14847"/>
                    <a:pt x="11064" y="13982"/>
                  </a:cubicBezTo>
                  <a:close/>
                  <a:moveTo>
                    <a:pt x="5344" y="14485"/>
                  </a:moveTo>
                  <a:cubicBezTo>
                    <a:pt x="6085" y="13998"/>
                    <a:pt x="6687" y="13589"/>
                    <a:pt x="6683" y="13576"/>
                  </a:cubicBezTo>
                  <a:cubicBezTo>
                    <a:pt x="6675" y="13553"/>
                    <a:pt x="4930" y="12400"/>
                    <a:pt x="4866" y="12375"/>
                  </a:cubicBezTo>
                  <a:cubicBezTo>
                    <a:pt x="4847" y="12368"/>
                    <a:pt x="4824" y="12385"/>
                    <a:pt x="4816" y="12413"/>
                  </a:cubicBezTo>
                  <a:cubicBezTo>
                    <a:pt x="4510" y="13446"/>
                    <a:pt x="3942" y="15349"/>
                    <a:pt x="3930" y="15380"/>
                  </a:cubicBezTo>
                  <a:cubicBezTo>
                    <a:pt x="3909" y="15434"/>
                    <a:pt x="3775" y="15519"/>
                    <a:pt x="5344" y="14485"/>
                  </a:cubicBezTo>
                  <a:close/>
                  <a:moveTo>
                    <a:pt x="8765" y="12235"/>
                  </a:moveTo>
                  <a:cubicBezTo>
                    <a:pt x="9394" y="11822"/>
                    <a:pt x="9904" y="11480"/>
                    <a:pt x="9899" y="11475"/>
                  </a:cubicBezTo>
                  <a:cubicBezTo>
                    <a:pt x="9886" y="11461"/>
                    <a:pt x="5505" y="11373"/>
                    <a:pt x="5336" y="11383"/>
                  </a:cubicBezTo>
                  <a:lnTo>
                    <a:pt x="5183" y="11392"/>
                  </a:lnTo>
                  <a:lnTo>
                    <a:pt x="6394" y="12189"/>
                  </a:lnTo>
                  <a:cubicBezTo>
                    <a:pt x="7061" y="12627"/>
                    <a:pt x="7609" y="12986"/>
                    <a:pt x="7614" y="12986"/>
                  </a:cubicBezTo>
                  <a:cubicBezTo>
                    <a:pt x="7618" y="12987"/>
                    <a:pt x="8136" y="12649"/>
                    <a:pt x="8765" y="12235"/>
                  </a:cubicBezTo>
                  <a:close/>
                  <a:moveTo>
                    <a:pt x="8636" y="9543"/>
                  </a:moveTo>
                  <a:cubicBezTo>
                    <a:pt x="8116" y="9032"/>
                    <a:pt x="7682" y="8616"/>
                    <a:pt x="7671" y="8620"/>
                  </a:cubicBezTo>
                  <a:cubicBezTo>
                    <a:pt x="7660" y="8624"/>
                    <a:pt x="7252" y="9024"/>
                    <a:pt x="6764" y="9509"/>
                  </a:cubicBezTo>
                  <a:lnTo>
                    <a:pt x="5877" y="10391"/>
                  </a:lnTo>
                  <a:lnTo>
                    <a:pt x="6135" y="10393"/>
                  </a:lnTo>
                  <a:cubicBezTo>
                    <a:pt x="6402" y="10396"/>
                    <a:pt x="9425" y="10464"/>
                    <a:pt x="9525" y="10469"/>
                  </a:cubicBezTo>
                  <a:cubicBezTo>
                    <a:pt x="9561" y="10471"/>
                    <a:pt x="9247" y="10143"/>
                    <a:pt x="8636" y="9543"/>
                  </a:cubicBezTo>
                  <a:close/>
                  <a:moveTo>
                    <a:pt x="9567" y="7921"/>
                  </a:moveTo>
                  <a:lnTo>
                    <a:pt x="9553" y="6764"/>
                  </a:lnTo>
                  <a:lnTo>
                    <a:pt x="8975" y="7334"/>
                  </a:lnTo>
                  <a:lnTo>
                    <a:pt x="8396" y="7905"/>
                  </a:lnTo>
                  <a:lnTo>
                    <a:pt x="8987" y="8497"/>
                  </a:lnTo>
                  <a:cubicBezTo>
                    <a:pt x="9313" y="8823"/>
                    <a:pt x="9579" y="9088"/>
                    <a:pt x="9580" y="9084"/>
                  </a:cubicBezTo>
                  <a:cubicBezTo>
                    <a:pt x="9581" y="9081"/>
                    <a:pt x="9575" y="8558"/>
                    <a:pt x="9567" y="7921"/>
                  </a:cubicBezTo>
                  <a:close/>
                  <a:moveTo>
                    <a:pt x="6913" y="7980"/>
                  </a:moveTo>
                  <a:lnTo>
                    <a:pt x="6982" y="7905"/>
                  </a:lnTo>
                  <a:lnTo>
                    <a:pt x="6885" y="7812"/>
                  </a:lnTo>
                  <a:cubicBezTo>
                    <a:pt x="6831" y="7761"/>
                    <a:pt x="6575" y="7512"/>
                    <a:pt x="6315" y="7258"/>
                  </a:cubicBezTo>
                  <a:lnTo>
                    <a:pt x="5842" y="6797"/>
                  </a:lnTo>
                  <a:lnTo>
                    <a:pt x="5842" y="7906"/>
                  </a:lnTo>
                  <a:lnTo>
                    <a:pt x="5842" y="9014"/>
                  </a:lnTo>
                  <a:lnTo>
                    <a:pt x="6343" y="8534"/>
                  </a:lnTo>
                  <a:cubicBezTo>
                    <a:pt x="6618" y="8270"/>
                    <a:pt x="6875" y="8020"/>
                    <a:pt x="6913" y="7980"/>
                  </a:cubicBezTo>
                  <a:close/>
                  <a:moveTo>
                    <a:pt x="8464" y="6447"/>
                  </a:moveTo>
                  <a:lnTo>
                    <a:pt x="9231" y="5692"/>
                  </a:lnTo>
                  <a:lnTo>
                    <a:pt x="8482" y="4859"/>
                  </a:lnTo>
                  <a:cubicBezTo>
                    <a:pt x="8070" y="4401"/>
                    <a:pt x="7723" y="4024"/>
                    <a:pt x="7712" y="4021"/>
                  </a:cubicBezTo>
                  <a:cubicBezTo>
                    <a:pt x="7694" y="4017"/>
                    <a:pt x="6373" y="5475"/>
                    <a:pt x="6227" y="5660"/>
                  </a:cubicBezTo>
                  <a:lnTo>
                    <a:pt x="6175" y="5726"/>
                  </a:lnTo>
                  <a:lnTo>
                    <a:pt x="6919" y="6463"/>
                  </a:lnTo>
                  <a:cubicBezTo>
                    <a:pt x="7328" y="6868"/>
                    <a:pt x="7670" y="7200"/>
                    <a:pt x="7680" y="7201"/>
                  </a:cubicBezTo>
                  <a:cubicBezTo>
                    <a:pt x="7689" y="7201"/>
                    <a:pt x="8042" y="6862"/>
                    <a:pt x="8464" y="6447"/>
                  </a:cubicBezTo>
                  <a:close/>
                  <a:moveTo>
                    <a:pt x="6454" y="3923"/>
                  </a:moveTo>
                  <a:cubicBezTo>
                    <a:pt x="6762" y="3580"/>
                    <a:pt x="7013" y="3282"/>
                    <a:pt x="7013" y="3262"/>
                  </a:cubicBezTo>
                  <a:cubicBezTo>
                    <a:pt x="7013" y="3241"/>
                    <a:pt x="6772" y="2956"/>
                    <a:pt x="6477" y="2628"/>
                  </a:cubicBezTo>
                  <a:cubicBezTo>
                    <a:pt x="6182" y="2300"/>
                    <a:pt x="5919" y="2004"/>
                    <a:pt x="5892" y="1970"/>
                  </a:cubicBezTo>
                  <a:cubicBezTo>
                    <a:pt x="5846" y="1913"/>
                    <a:pt x="5843" y="1975"/>
                    <a:pt x="5843" y="3245"/>
                  </a:cubicBezTo>
                  <a:cubicBezTo>
                    <a:pt x="5842" y="4073"/>
                    <a:pt x="5852" y="4574"/>
                    <a:pt x="5869" y="4564"/>
                  </a:cubicBezTo>
                  <a:cubicBezTo>
                    <a:pt x="5883" y="4555"/>
                    <a:pt x="6147" y="4266"/>
                    <a:pt x="6454" y="3923"/>
                  </a:cubicBezTo>
                  <a:close/>
                  <a:moveTo>
                    <a:pt x="9561" y="2597"/>
                  </a:moveTo>
                  <a:lnTo>
                    <a:pt x="9553" y="1947"/>
                  </a:lnTo>
                  <a:lnTo>
                    <a:pt x="8967" y="2601"/>
                  </a:lnTo>
                  <a:cubicBezTo>
                    <a:pt x="8384" y="3251"/>
                    <a:pt x="8381" y="3255"/>
                    <a:pt x="8431" y="3317"/>
                  </a:cubicBezTo>
                  <a:cubicBezTo>
                    <a:pt x="8458" y="3352"/>
                    <a:pt x="8722" y="3650"/>
                    <a:pt x="9017" y="3979"/>
                  </a:cubicBezTo>
                  <a:lnTo>
                    <a:pt x="9553" y="4578"/>
                  </a:lnTo>
                  <a:lnTo>
                    <a:pt x="9561" y="3912"/>
                  </a:lnTo>
                  <a:cubicBezTo>
                    <a:pt x="9565" y="3546"/>
                    <a:pt x="9565" y="2954"/>
                    <a:pt x="9561" y="2597"/>
                  </a:cubicBezTo>
                  <a:close/>
                  <a:moveTo>
                    <a:pt x="11500" y="3707"/>
                  </a:moveTo>
                  <a:cubicBezTo>
                    <a:pt x="11438" y="3648"/>
                    <a:pt x="11213" y="3430"/>
                    <a:pt x="11000" y="3222"/>
                  </a:cubicBezTo>
                  <a:lnTo>
                    <a:pt x="10612" y="2845"/>
                  </a:lnTo>
                  <a:lnTo>
                    <a:pt x="10612" y="3330"/>
                  </a:lnTo>
                  <a:lnTo>
                    <a:pt x="10612" y="3815"/>
                  </a:lnTo>
                  <a:lnTo>
                    <a:pt x="11112" y="3815"/>
                  </a:lnTo>
                  <a:lnTo>
                    <a:pt x="11613" y="3815"/>
                  </a:lnTo>
                  <a:lnTo>
                    <a:pt x="11500" y="3707"/>
                  </a:lnTo>
                  <a:close/>
                  <a:moveTo>
                    <a:pt x="4690" y="3322"/>
                  </a:moveTo>
                  <a:cubicBezTo>
                    <a:pt x="4701" y="3105"/>
                    <a:pt x="4706" y="2923"/>
                    <a:pt x="4700" y="2918"/>
                  </a:cubicBezTo>
                  <a:cubicBezTo>
                    <a:pt x="4689" y="2906"/>
                    <a:pt x="3852" y="3650"/>
                    <a:pt x="3852" y="3672"/>
                  </a:cubicBezTo>
                  <a:cubicBezTo>
                    <a:pt x="3852" y="3692"/>
                    <a:pt x="4251" y="3722"/>
                    <a:pt x="4487" y="3718"/>
                  </a:cubicBezTo>
                  <a:lnTo>
                    <a:pt x="4671" y="3716"/>
                  </a:lnTo>
                  <a:lnTo>
                    <a:pt x="4690" y="3322"/>
                  </a:lnTo>
                  <a:close/>
                  <a:moveTo>
                    <a:pt x="8501" y="1642"/>
                  </a:moveTo>
                  <a:lnTo>
                    <a:pt x="9022" y="1063"/>
                  </a:lnTo>
                  <a:lnTo>
                    <a:pt x="7933" y="1042"/>
                  </a:lnTo>
                  <a:cubicBezTo>
                    <a:pt x="7334" y="1030"/>
                    <a:pt x="6739" y="1024"/>
                    <a:pt x="6610" y="1028"/>
                  </a:cubicBezTo>
                  <a:lnTo>
                    <a:pt x="6377" y="1035"/>
                  </a:lnTo>
                  <a:lnTo>
                    <a:pt x="7045" y="1779"/>
                  </a:lnTo>
                  <a:lnTo>
                    <a:pt x="7713" y="2524"/>
                  </a:lnTo>
                  <a:lnTo>
                    <a:pt x="7846" y="2372"/>
                  </a:lnTo>
                  <a:cubicBezTo>
                    <a:pt x="7919" y="2288"/>
                    <a:pt x="8214" y="1960"/>
                    <a:pt x="8501" y="1642"/>
                  </a:cubicBezTo>
                  <a:close/>
                  <a:moveTo>
                    <a:pt x="14026" y="5889"/>
                  </a:moveTo>
                  <a:lnTo>
                    <a:pt x="14026" y="5226"/>
                  </a:lnTo>
                  <a:lnTo>
                    <a:pt x="14690" y="5226"/>
                  </a:lnTo>
                  <a:lnTo>
                    <a:pt x="15353" y="5226"/>
                  </a:lnTo>
                  <a:lnTo>
                    <a:pt x="15353" y="5889"/>
                  </a:lnTo>
                  <a:lnTo>
                    <a:pt x="15353" y="6552"/>
                  </a:lnTo>
                  <a:lnTo>
                    <a:pt x="14690" y="6552"/>
                  </a:lnTo>
                  <a:lnTo>
                    <a:pt x="14026" y="6552"/>
                  </a:lnTo>
                  <a:lnTo>
                    <a:pt x="14026" y="5889"/>
                  </a:lnTo>
                  <a:close/>
                  <a:moveTo>
                    <a:pt x="2342" y="5861"/>
                  </a:moveTo>
                  <a:lnTo>
                    <a:pt x="2342" y="5198"/>
                  </a:lnTo>
                  <a:lnTo>
                    <a:pt x="3020" y="5198"/>
                  </a:lnTo>
                  <a:lnTo>
                    <a:pt x="3697" y="5198"/>
                  </a:lnTo>
                  <a:lnTo>
                    <a:pt x="3697" y="5861"/>
                  </a:lnTo>
                  <a:lnTo>
                    <a:pt x="3697" y="6524"/>
                  </a:lnTo>
                  <a:lnTo>
                    <a:pt x="3020" y="6524"/>
                  </a:lnTo>
                  <a:lnTo>
                    <a:pt x="2342" y="6524"/>
                  </a:lnTo>
                  <a:lnTo>
                    <a:pt x="2342" y="5861"/>
                  </a:lnTo>
                  <a:close/>
                  <a:moveTo>
                    <a:pt x="11684" y="5875"/>
                  </a:moveTo>
                  <a:lnTo>
                    <a:pt x="11684" y="5226"/>
                  </a:lnTo>
                  <a:lnTo>
                    <a:pt x="12361" y="5226"/>
                  </a:lnTo>
                  <a:lnTo>
                    <a:pt x="13039" y="5226"/>
                  </a:lnTo>
                  <a:lnTo>
                    <a:pt x="13039" y="5875"/>
                  </a:lnTo>
                  <a:lnTo>
                    <a:pt x="13039" y="6524"/>
                  </a:lnTo>
                  <a:lnTo>
                    <a:pt x="12361" y="6524"/>
                  </a:lnTo>
                  <a:lnTo>
                    <a:pt x="11684" y="6524"/>
                  </a:lnTo>
                  <a:lnTo>
                    <a:pt x="11684" y="5875"/>
                  </a:lnTo>
                  <a:close/>
                  <a:moveTo>
                    <a:pt x="0" y="5847"/>
                  </a:moveTo>
                  <a:lnTo>
                    <a:pt x="0" y="5198"/>
                  </a:lnTo>
                  <a:lnTo>
                    <a:pt x="677" y="5198"/>
                  </a:lnTo>
                  <a:lnTo>
                    <a:pt x="1355" y="5198"/>
                  </a:lnTo>
                  <a:lnTo>
                    <a:pt x="1355" y="5847"/>
                  </a:lnTo>
                  <a:lnTo>
                    <a:pt x="1355" y="6496"/>
                  </a:lnTo>
                  <a:lnTo>
                    <a:pt x="677" y="6496"/>
                  </a:lnTo>
                  <a:lnTo>
                    <a:pt x="0" y="6496"/>
                  </a:lnTo>
                  <a:lnTo>
                    <a:pt x="0" y="5847"/>
                  </a:lnTo>
                  <a:close/>
                </a:path>
              </a:pathLst>
            </a:custGeom>
            <a:solidFill>
              <a:schemeClr val="tx1"/>
            </a:solidFill>
            <a:ln w="22225">
              <a:noFill/>
              <a:prstDash val="solid"/>
              <a:round/>
              <a:headEnd/>
              <a:tailEnd/>
            </a:ln>
          </p:spPr>
          <p:txBody>
            <a:bodyPr vert="horz" wrap="square" lIns="91673" tIns="45837" rIns="91673" bIns="4583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5457E"/>
                </a:solidFill>
                <a:effectLst/>
                <a:uLnTx/>
                <a:uFillTx/>
                <a:latin typeface="Helvetica Neue"/>
              </a:endParaRPr>
            </a:p>
          </p:txBody>
        </p:sp>
        <p:sp>
          <p:nvSpPr>
            <p:cNvPr id="32" name="Freeform 9">
              <a:extLst>
                <a:ext uri="{FF2B5EF4-FFF2-40B4-BE49-F238E27FC236}">
                  <a16:creationId xmlns:a16="http://schemas.microsoft.com/office/drawing/2014/main" id="{D129E61F-C574-4C1A-8288-B7A165B4C72C}"/>
                </a:ext>
              </a:extLst>
            </p:cNvPr>
            <p:cNvSpPr>
              <a:spLocks noEditPoints="1"/>
            </p:cNvSpPr>
            <p:nvPr/>
          </p:nvSpPr>
          <p:spPr bwMode="auto">
            <a:xfrm>
              <a:off x="1432990" y="2156698"/>
              <a:ext cx="270653" cy="376929"/>
            </a:xfrm>
            <a:custGeom>
              <a:avLst/>
              <a:gdLst>
                <a:gd name="T0" fmla="*/ 1964 w 15353"/>
                <a:gd name="T1" fmla="*/ 16885 h 17615"/>
                <a:gd name="T2" fmla="*/ 2593 w 15353"/>
                <a:gd name="T3" fmla="*/ 16402 h 17615"/>
                <a:gd name="T4" fmla="*/ 4854 w 15353"/>
                <a:gd name="T5" fmla="*/ 8836 h 17615"/>
                <a:gd name="T6" fmla="*/ 4650 w 15353"/>
                <a:gd name="T7" fmla="*/ 4734 h 17615"/>
                <a:gd name="T8" fmla="*/ 3130 w 15353"/>
                <a:gd name="T9" fmla="*/ 2978 h 17615"/>
                <a:gd name="T10" fmla="*/ 4894 w 15353"/>
                <a:gd name="T11" fmla="*/ 12 h 17615"/>
                <a:gd name="T12" fmla="*/ 10527 w 15353"/>
                <a:gd name="T13" fmla="*/ 711 h 17615"/>
                <a:gd name="T14" fmla="*/ 13964 w 15353"/>
                <a:gd name="T15" fmla="*/ 4749 h 17615"/>
                <a:gd name="T16" fmla="*/ 10555 w 15353"/>
                <a:gd name="T17" fmla="*/ 4837 h 17615"/>
                <a:gd name="T18" fmla="*/ 11718 w 15353"/>
                <a:gd name="T19" fmla="*/ 12711 h 17615"/>
                <a:gd name="T20" fmla="*/ 13547 w 15353"/>
                <a:gd name="T21" fmla="*/ 16628 h 17615"/>
                <a:gd name="T22" fmla="*/ 12848 w 15353"/>
                <a:gd name="T23" fmla="*/ 17612 h 17615"/>
                <a:gd name="T24" fmla="*/ 9445 w 15353"/>
                <a:gd name="T25" fmla="*/ 15375 h 17615"/>
                <a:gd name="T26" fmla="*/ 4206 w 15353"/>
                <a:gd name="T27" fmla="*/ 16420 h 17615"/>
                <a:gd name="T28" fmla="*/ 11287 w 15353"/>
                <a:gd name="T29" fmla="*/ 16588 h 17615"/>
                <a:gd name="T30" fmla="*/ 10540 w 15353"/>
                <a:gd name="T31" fmla="*/ 12249 h 17615"/>
                <a:gd name="T32" fmla="*/ 10014 w 15353"/>
                <a:gd name="T33" fmla="*/ 14572 h 17615"/>
                <a:gd name="T34" fmla="*/ 5344 w 15353"/>
                <a:gd name="T35" fmla="*/ 14485 h 17615"/>
                <a:gd name="T36" fmla="*/ 4816 w 15353"/>
                <a:gd name="T37" fmla="*/ 12413 h 17615"/>
                <a:gd name="T38" fmla="*/ 8765 w 15353"/>
                <a:gd name="T39" fmla="*/ 12235 h 17615"/>
                <a:gd name="T40" fmla="*/ 5183 w 15353"/>
                <a:gd name="T41" fmla="*/ 11392 h 17615"/>
                <a:gd name="T42" fmla="*/ 8765 w 15353"/>
                <a:gd name="T43" fmla="*/ 12235 h 17615"/>
                <a:gd name="T44" fmla="*/ 6764 w 15353"/>
                <a:gd name="T45" fmla="*/ 9509 h 17615"/>
                <a:gd name="T46" fmla="*/ 9525 w 15353"/>
                <a:gd name="T47" fmla="*/ 10469 h 17615"/>
                <a:gd name="T48" fmla="*/ 9553 w 15353"/>
                <a:gd name="T49" fmla="*/ 6764 h 17615"/>
                <a:gd name="T50" fmla="*/ 8987 w 15353"/>
                <a:gd name="T51" fmla="*/ 8497 h 17615"/>
                <a:gd name="T52" fmla="*/ 6913 w 15353"/>
                <a:gd name="T53" fmla="*/ 7980 h 17615"/>
                <a:gd name="T54" fmla="*/ 6315 w 15353"/>
                <a:gd name="T55" fmla="*/ 7258 h 17615"/>
                <a:gd name="T56" fmla="*/ 5842 w 15353"/>
                <a:gd name="T57" fmla="*/ 9014 h 17615"/>
                <a:gd name="T58" fmla="*/ 8464 w 15353"/>
                <a:gd name="T59" fmla="*/ 6447 h 17615"/>
                <a:gd name="T60" fmla="*/ 7712 w 15353"/>
                <a:gd name="T61" fmla="*/ 4021 h 17615"/>
                <a:gd name="T62" fmla="*/ 6919 w 15353"/>
                <a:gd name="T63" fmla="*/ 6463 h 17615"/>
                <a:gd name="T64" fmla="*/ 6454 w 15353"/>
                <a:gd name="T65" fmla="*/ 3923 h 17615"/>
                <a:gd name="T66" fmla="*/ 5892 w 15353"/>
                <a:gd name="T67" fmla="*/ 1970 h 17615"/>
                <a:gd name="T68" fmla="*/ 6454 w 15353"/>
                <a:gd name="T69" fmla="*/ 3923 h 17615"/>
                <a:gd name="T70" fmla="*/ 8967 w 15353"/>
                <a:gd name="T71" fmla="*/ 2601 h 17615"/>
                <a:gd name="T72" fmla="*/ 9553 w 15353"/>
                <a:gd name="T73" fmla="*/ 4578 h 17615"/>
                <a:gd name="T74" fmla="*/ 11500 w 15353"/>
                <a:gd name="T75" fmla="*/ 3707 h 17615"/>
                <a:gd name="T76" fmla="*/ 10612 w 15353"/>
                <a:gd name="T77" fmla="*/ 3330 h 17615"/>
                <a:gd name="T78" fmla="*/ 11613 w 15353"/>
                <a:gd name="T79" fmla="*/ 3815 h 17615"/>
                <a:gd name="T80" fmla="*/ 4700 w 15353"/>
                <a:gd name="T81" fmla="*/ 2918 h 17615"/>
                <a:gd name="T82" fmla="*/ 4671 w 15353"/>
                <a:gd name="T83" fmla="*/ 3716 h 17615"/>
                <a:gd name="T84" fmla="*/ 9022 w 15353"/>
                <a:gd name="T85" fmla="*/ 1063 h 17615"/>
                <a:gd name="T86" fmla="*/ 6377 w 15353"/>
                <a:gd name="T87" fmla="*/ 1035 h 17615"/>
                <a:gd name="T88" fmla="*/ 7846 w 15353"/>
                <a:gd name="T89" fmla="*/ 2372 h 17615"/>
                <a:gd name="T90" fmla="*/ 14026 w 15353"/>
                <a:gd name="T91" fmla="*/ 5226 h 17615"/>
                <a:gd name="T92" fmla="*/ 15353 w 15353"/>
                <a:gd name="T93" fmla="*/ 5889 h 17615"/>
                <a:gd name="T94" fmla="*/ 14026 w 15353"/>
                <a:gd name="T95" fmla="*/ 6552 h 17615"/>
                <a:gd name="T96" fmla="*/ 2342 w 15353"/>
                <a:gd name="T97" fmla="*/ 5198 h 17615"/>
                <a:gd name="T98" fmla="*/ 3697 w 15353"/>
                <a:gd name="T99" fmla="*/ 5861 h 17615"/>
                <a:gd name="T100" fmla="*/ 2342 w 15353"/>
                <a:gd name="T101" fmla="*/ 6524 h 17615"/>
                <a:gd name="T102" fmla="*/ 11684 w 15353"/>
                <a:gd name="T103" fmla="*/ 5226 h 17615"/>
                <a:gd name="T104" fmla="*/ 13039 w 15353"/>
                <a:gd name="T105" fmla="*/ 5875 h 17615"/>
                <a:gd name="T106" fmla="*/ 11684 w 15353"/>
                <a:gd name="T107" fmla="*/ 6524 h 17615"/>
                <a:gd name="T108" fmla="*/ 0 w 15353"/>
                <a:gd name="T109" fmla="*/ 5198 h 17615"/>
                <a:gd name="T110" fmla="*/ 1355 w 15353"/>
                <a:gd name="T111" fmla="*/ 5847 h 17615"/>
                <a:gd name="T112" fmla="*/ 0 w 15353"/>
                <a:gd name="T113" fmla="*/ 6496 h 17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53" h="17615">
                  <a:moveTo>
                    <a:pt x="7062" y="17503"/>
                  </a:moveTo>
                  <a:cubicBezTo>
                    <a:pt x="4263" y="17445"/>
                    <a:pt x="1967" y="17390"/>
                    <a:pt x="1959" y="17382"/>
                  </a:cubicBezTo>
                  <a:cubicBezTo>
                    <a:pt x="1950" y="17374"/>
                    <a:pt x="1953" y="17150"/>
                    <a:pt x="1964" y="16885"/>
                  </a:cubicBezTo>
                  <a:lnTo>
                    <a:pt x="1984" y="16402"/>
                  </a:lnTo>
                  <a:lnTo>
                    <a:pt x="2288" y="16402"/>
                  </a:lnTo>
                  <a:lnTo>
                    <a:pt x="2593" y="16402"/>
                  </a:lnTo>
                  <a:lnTo>
                    <a:pt x="2664" y="16169"/>
                  </a:lnTo>
                  <a:cubicBezTo>
                    <a:pt x="2703" y="16041"/>
                    <a:pt x="3211" y="14339"/>
                    <a:pt x="3794" y="12386"/>
                  </a:cubicBezTo>
                  <a:lnTo>
                    <a:pt x="4854" y="8836"/>
                  </a:lnTo>
                  <a:lnTo>
                    <a:pt x="4854" y="6793"/>
                  </a:lnTo>
                  <a:lnTo>
                    <a:pt x="4854" y="4751"/>
                  </a:lnTo>
                  <a:lnTo>
                    <a:pt x="4650" y="4734"/>
                  </a:lnTo>
                  <a:cubicBezTo>
                    <a:pt x="4537" y="4724"/>
                    <a:pt x="3766" y="4672"/>
                    <a:pt x="2936" y="4617"/>
                  </a:cubicBezTo>
                  <a:cubicBezTo>
                    <a:pt x="2107" y="4563"/>
                    <a:pt x="1425" y="4515"/>
                    <a:pt x="1421" y="4511"/>
                  </a:cubicBezTo>
                  <a:cubicBezTo>
                    <a:pt x="1417" y="4507"/>
                    <a:pt x="2186" y="3817"/>
                    <a:pt x="3130" y="2978"/>
                  </a:cubicBezTo>
                  <a:lnTo>
                    <a:pt x="4845" y="1451"/>
                  </a:lnTo>
                  <a:lnTo>
                    <a:pt x="4865" y="736"/>
                  </a:lnTo>
                  <a:cubicBezTo>
                    <a:pt x="4876" y="343"/>
                    <a:pt x="4889" y="17"/>
                    <a:pt x="4894" y="12"/>
                  </a:cubicBezTo>
                  <a:cubicBezTo>
                    <a:pt x="4906" y="0"/>
                    <a:pt x="9517" y="59"/>
                    <a:pt x="10068" y="79"/>
                  </a:cubicBezTo>
                  <a:lnTo>
                    <a:pt x="10527" y="95"/>
                  </a:lnTo>
                  <a:lnTo>
                    <a:pt x="10527" y="711"/>
                  </a:lnTo>
                  <a:cubicBezTo>
                    <a:pt x="10527" y="1050"/>
                    <a:pt x="10534" y="1345"/>
                    <a:pt x="10543" y="1368"/>
                  </a:cubicBezTo>
                  <a:cubicBezTo>
                    <a:pt x="10552" y="1391"/>
                    <a:pt x="11323" y="2157"/>
                    <a:pt x="12257" y="3071"/>
                  </a:cubicBezTo>
                  <a:cubicBezTo>
                    <a:pt x="13192" y="3984"/>
                    <a:pt x="13960" y="4739"/>
                    <a:pt x="13964" y="4749"/>
                  </a:cubicBezTo>
                  <a:cubicBezTo>
                    <a:pt x="13969" y="4759"/>
                    <a:pt x="13289" y="4775"/>
                    <a:pt x="12454" y="4785"/>
                  </a:cubicBezTo>
                  <a:cubicBezTo>
                    <a:pt x="11619" y="4796"/>
                    <a:pt x="10850" y="4811"/>
                    <a:pt x="10746" y="4820"/>
                  </a:cubicBezTo>
                  <a:lnTo>
                    <a:pt x="10555" y="4837"/>
                  </a:lnTo>
                  <a:lnTo>
                    <a:pt x="10554" y="6816"/>
                  </a:lnTo>
                  <a:lnTo>
                    <a:pt x="10552" y="8796"/>
                  </a:lnTo>
                  <a:lnTo>
                    <a:pt x="11718" y="12711"/>
                  </a:lnTo>
                  <a:lnTo>
                    <a:pt x="12883" y="16627"/>
                  </a:lnTo>
                  <a:lnTo>
                    <a:pt x="13215" y="16627"/>
                  </a:lnTo>
                  <a:lnTo>
                    <a:pt x="13547" y="16628"/>
                  </a:lnTo>
                  <a:lnTo>
                    <a:pt x="13547" y="17122"/>
                  </a:lnTo>
                  <a:lnTo>
                    <a:pt x="13547" y="17615"/>
                  </a:lnTo>
                  <a:lnTo>
                    <a:pt x="12848" y="17612"/>
                  </a:lnTo>
                  <a:cubicBezTo>
                    <a:pt x="12464" y="17610"/>
                    <a:pt x="9860" y="17561"/>
                    <a:pt x="7062" y="17503"/>
                  </a:cubicBezTo>
                  <a:close/>
                  <a:moveTo>
                    <a:pt x="11287" y="16588"/>
                  </a:moveTo>
                  <a:cubicBezTo>
                    <a:pt x="11280" y="16582"/>
                    <a:pt x="10451" y="16036"/>
                    <a:pt x="9445" y="15375"/>
                  </a:cubicBezTo>
                  <a:lnTo>
                    <a:pt x="7616" y="14172"/>
                  </a:lnTo>
                  <a:lnTo>
                    <a:pt x="5932" y="15277"/>
                  </a:lnTo>
                  <a:cubicBezTo>
                    <a:pt x="5005" y="15885"/>
                    <a:pt x="4229" y="16400"/>
                    <a:pt x="4206" y="16420"/>
                  </a:cubicBezTo>
                  <a:cubicBezTo>
                    <a:pt x="4171" y="16452"/>
                    <a:pt x="4239" y="16459"/>
                    <a:pt x="4629" y="16461"/>
                  </a:cubicBezTo>
                  <a:cubicBezTo>
                    <a:pt x="4985" y="16462"/>
                    <a:pt x="10422" y="16575"/>
                    <a:pt x="11160" y="16596"/>
                  </a:cubicBezTo>
                  <a:cubicBezTo>
                    <a:pt x="11236" y="16598"/>
                    <a:pt x="11293" y="16594"/>
                    <a:pt x="11287" y="16588"/>
                  </a:cubicBezTo>
                  <a:close/>
                  <a:moveTo>
                    <a:pt x="11064" y="13982"/>
                  </a:moveTo>
                  <a:cubicBezTo>
                    <a:pt x="10805" y="13116"/>
                    <a:pt x="10581" y="12373"/>
                    <a:pt x="10566" y="12329"/>
                  </a:cubicBezTo>
                  <a:lnTo>
                    <a:pt x="10540" y="12249"/>
                  </a:lnTo>
                  <a:lnTo>
                    <a:pt x="9567" y="12889"/>
                  </a:lnTo>
                  <a:cubicBezTo>
                    <a:pt x="9032" y="13241"/>
                    <a:pt x="8579" y="13543"/>
                    <a:pt x="8561" y="13561"/>
                  </a:cubicBezTo>
                  <a:cubicBezTo>
                    <a:pt x="8536" y="13586"/>
                    <a:pt x="8886" y="13830"/>
                    <a:pt x="10014" y="14572"/>
                  </a:cubicBezTo>
                  <a:cubicBezTo>
                    <a:pt x="10832" y="15110"/>
                    <a:pt x="11508" y="15552"/>
                    <a:pt x="11517" y="15553"/>
                  </a:cubicBezTo>
                  <a:cubicBezTo>
                    <a:pt x="11526" y="15554"/>
                    <a:pt x="11322" y="14847"/>
                    <a:pt x="11064" y="13982"/>
                  </a:cubicBezTo>
                  <a:close/>
                  <a:moveTo>
                    <a:pt x="5344" y="14485"/>
                  </a:moveTo>
                  <a:cubicBezTo>
                    <a:pt x="6085" y="13998"/>
                    <a:pt x="6687" y="13589"/>
                    <a:pt x="6683" y="13576"/>
                  </a:cubicBezTo>
                  <a:cubicBezTo>
                    <a:pt x="6675" y="13553"/>
                    <a:pt x="4930" y="12400"/>
                    <a:pt x="4866" y="12375"/>
                  </a:cubicBezTo>
                  <a:cubicBezTo>
                    <a:pt x="4847" y="12368"/>
                    <a:pt x="4824" y="12385"/>
                    <a:pt x="4816" y="12413"/>
                  </a:cubicBezTo>
                  <a:cubicBezTo>
                    <a:pt x="4510" y="13446"/>
                    <a:pt x="3942" y="15349"/>
                    <a:pt x="3930" y="15380"/>
                  </a:cubicBezTo>
                  <a:cubicBezTo>
                    <a:pt x="3909" y="15434"/>
                    <a:pt x="3775" y="15519"/>
                    <a:pt x="5344" y="14485"/>
                  </a:cubicBezTo>
                  <a:close/>
                  <a:moveTo>
                    <a:pt x="8765" y="12235"/>
                  </a:moveTo>
                  <a:cubicBezTo>
                    <a:pt x="9394" y="11822"/>
                    <a:pt x="9904" y="11480"/>
                    <a:pt x="9899" y="11475"/>
                  </a:cubicBezTo>
                  <a:cubicBezTo>
                    <a:pt x="9886" y="11461"/>
                    <a:pt x="5505" y="11373"/>
                    <a:pt x="5336" y="11383"/>
                  </a:cubicBezTo>
                  <a:lnTo>
                    <a:pt x="5183" y="11392"/>
                  </a:lnTo>
                  <a:lnTo>
                    <a:pt x="6394" y="12189"/>
                  </a:lnTo>
                  <a:cubicBezTo>
                    <a:pt x="7061" y="12627"/>
                    <a:pt x="7609" y="12986"/>
                    <a:pt x="7614" y="12986"/>
                  </a:cubicBezTo>
                  <a:cubicBezTo>
                    <a:pt x="7618" y="12987"/>
                    <a:pt x="8136" y="12649"/>
                    <a:pt x="8765" y="12235"/>
                  </a:cubicBezTo>
                  <a:close/>
                  <a:moveTo>
                    <a:pt x="8636" y="9543"/>
                  </a:moveTo>
                  <a:cubicBezTo>
                    <a:pt x="8116" y="9032"/>
                    <a:pt x="7682" y="8616"/>
                    <a:pt x="7671" y="8620"/>
                  </a:cubicBezTo>
                  <a:cubicBezTo>
                    <a:pt x="7660" y="8624"/>
                    <a:pt x="7252" y="9024"/>
                    <a:pt x="6764" y="9509"/>
                  </a:cubicBezTo>
                  <a:lnTo>
                    <a:pt x="5877" y="10391"/>
                  </a:lnTo>
                  <a:lnTo>
                    <a:pt x="6135" y="10393"/>
                  </a:lnTo>
                  <a:cubicBezTo>
                    <a:pt x="6402" y="10396"/>
                    <a:pt x="9425" y="10464"/>
                    <a:pt x="9525" y="10469"/>
                  </a:cubicBezTo>
                  <a:cubicBezTo>
                    <a:pt x="9561" y="10471"/>
                    <a:pt x="9247" y="10143"/>
                    <a:pt x="8636" y="9543"/>
                  </a:cubicBezTo>
                  <a:close/>
                  <a:moveTo>
                    <a:pt x="9567" y="7921"/>
                  </a:moveTo>
                  <a:lnTo>
                    <a:pt x="9553" y="6764"/>
                  </a:lnTo>
                  <a:lnTo>
                    <a:pt x="8975" y="7334"/>
                  </a:lnTo>
                  <a:lnTo>
                    <a:pt x="8396" y="7905"/>
                  </a:lnTo>
                  <a:lnTo>
                    <a:pt x="8987" y="8497"/>
                  </a:lnTo>
                  <a:cubicBezTo>
                    <a:pt x="9313" y="8823"/>
                    <a:pt x="9579" y="9088"/>
                    <a:pt x="9580" y="9084"/>
                  </a:cubicBezTo>
                  <a:cubicBezTo>
                    <a:pt x="9581" y="9081"/>
                    <a:pt x="9575" y="8558"/>
                    <a:pt x="9567" y="7921"/>
                  </a:cubicBezTo>
                  <a:close/>
                  <a:moveTo>
                    <a:pt x="6913" y="7980"/>
                  </a:moveTo>
                  <a:lnTo>
                    <a:pt x="6982" y="7905"/>
                  </a:lnTo>
                  <a:lnTo>
                    <a:pt x="6885" y="7812"/>
                  </a:lnTo>
                  <a:cubicBezTo>
                    <a:pt x="6831" y="7761"/>
                    <a:pt x="6575" y="7512"/>
                    <a:pt x="6315" y="7258"/>
                  </a:cubicBezTo>
                  <a:lnTo>
                    <a:pt x="5842" y="6797"/>
                  </a:lnTo>
                  <a:lnTo>
                    <a:pt x="5842" y="7906"/>
                  </a:lnTo>
                  <a:lnTo>
                    <a:pt x="5842" y="9014"/>
                  </a:lnTo>
                  <a:lnTo>
                    <a:pt x="6343" y="8534"/>
                  </a:lnTo>
                  <a:cubicBezTo>
                    <a:pt x="6618" y="8270"/>
                    <a:pt x="6875" y="8020"/>
                    <a:pt x="6913" y="7980"/>
                  </a:cubicBezTo>
                  <a:close/>
                  <a:moveTo>
                    <a:pt x="8464" y="6447"/>
                  </a:moveTo>
                  <a:lnTo>
                    <a:pt x="9231" y="5692"/>
                  </a:lnTo>
                  <a:lnTo>
                    <a:pt x="8482" y="4859"/>
                  </a:lnTo>
                  <a:cubicBezTo>
                    <a:pt x="8070" y="4401"/>
                    <a:pt x="7723" y="4024"/>
                    <a:pt x="7712" y="4021"/>
                  </a:cubicBezTo>
                  <a:cubicBezTo>
                    <a:pt x="7694" y="4017"/>
                    <a:pt x="6373" y="5475"/>
                    <a:pt x="6227" y="5660"/>
                  </a:cubicBezTo>
                  <a:lnTo>
                    <a:pt x="6175" y="5726"/>
                  </a:lnTo>
                  <a:lnTo>
                    <a:pt x="6919" y="6463"/>
                  </a:lnTo>
                  <a:cubicBezTo>
                    <a:pt x="7328" y="6868"/>
                    <a:pt x="7670" y="7200"/>
                    <a:pt x="7680" y="7201"/>
                  </a:cubicBezTo>
                  <a:cubicBezTo>
                    <a:pt x="7689" y="7201"/>
                    <a:pt x="8042" y="6862"/>
                    <a:pt x="8464" y="6447"/>
                  </a:cubicBezTo>
                  <a:close/>
                  <a:moveTo>
                    <a:pt x="6454" y="3923"/>
                  </a:moveTo>
                  <a:cubicBezTo>
                    <a:pt x="6762" y="3580"/>
                    <a:pt x="7013" y="3282"/>
                    <a:pt x="7013" y="3262"/>
                  </a:cubicBezTo>
                  <a:cubicBezTo>
                    <a:pt x="7013" y="3241"/>
                    <a:pt x="6772" y="2956"/>
                    <a:pt x="6477" y="2628"/>
                  </a:cubicBezTo>
                  <a:cubicBezTo>
                    <a:pt x="6182" y="2300"/>
                    <a:pt x="5919" y="2004"/>
                    <a:pt x="5892" y="1970"/>
                  </a:cubicBezTo>
                  <a:cubicBezTo>
                    <a:pt x="5846" y="1913"/>
                    <a:pt x="5843" y="1975"/>
                    <a:pt x="5843" y="3245"/>
                  </a:cubicBezTo>
                  <a:cubicBezTo>
                    <a:pt x="5842" y="4073"/>
                    <a:pt x="5852" y="4574"/>
                    <a:pt x="5869" y="4564"/>
                  </a:cubicBezTo>
                  <a:cubicBezTo>
                    <a:pt x="5883" y="4555"/>
                    <a:pt x="6147" y="4266"/>
                    <a:pt x="6454" y="3923"/>
                  </a:cubicBezTo>
                  <a:close/>
                  <a:moveTo>
                    <a:pt x="9561" y="2597"/>
                  </a:moveTo>
                  <a:lnTo>
                    <a:pt x="9553" y="1947"/>
                  </a:lnTo>
                  <a:lnTo>
                    <a:pt x="8967" y="2601"/>
                  </a:lnTo>
                  <a:cubicBezTo>
                    <a:pt x="8384" y="3251"/>
                    <a:pt x="8381" y="3255"/>
                    <a:pt x="8431" y="3317"/>
                  </a:cubicBezTo>
                  <a:cubicBezTo>
                    <a:pt x="8458" y="3352"/>
                    <a:pt x="8722" y="3650"/>
                    <a:pt x="9017" y="3979"/>
                  </a:cubicBezTo>
                  <a:lnTo>
                    <a:pt x="9553" y="4578"/>
                  </a:lnTo>
                  <a:lnTo>
                    <a:pt x="9561" y="3912"/>
                  </a:lnTo>
                  <a:cubicBezTo>
                    <a:pt x="9565" y="3546"/>
                    <a:pt x="9565" y="2954"/>
                    <a:pt x="9561" y="2597"/>
                  </a:cubicBezTo>
                  <a:close/>
                  <a:moveTo>
                    <a:pt x="11500" y="3707"/>
                  </a:moveTo>
                  <a:cubicBezTo>
                    <a:pt x="11438" y="3648"/>
                    <a:pt x="11213" y="3430"/>
                    <a:pt x="11000" y="3222"/>
                  </a:cubicBezTo>
                  <a:lnTo>
                    <a:pt x="10612" y="2845"/>
                  </a:lnTo>
                  <a:lnTo>
                    <a:pt x="10612" y="3330"/>
                  </a:lnTo>
                  <a:lnTo>
                    <a:pt x="10612" y="3815"/>
                  </a:lnTo>
                  <a:lnTo>
                    <a:pt x="11112" y="3815"/>
                  </a:lnTo>
                  <a:lnTo>
                    <a:pt x="11613" y="3815"/>
                  </a:lnTo>
                  <a:lnTo>
                    <a:pt x="11500" y="3707"/>
                  </a:lnTo>
                  <a:close/>
                  <a:moveTo>
                    <a:pt x="4690" y="3322"/>
                  </a:moveTo>
                  <a:cubicBezTo>
                    <a:pt x="4701" y="3105"/>
                    <a:pt x="4706" y="2923"/>
                    <a:pt x="4700" y="2918"/>
                  </a:cubicBezTo>
                  <a:cubicBezTo>
                    <a:pt x="4689" y="2906"/>
                    <a:pt x="3852" y="3650"/>
                    <a:pt x="3852" y="3672"/>
                  </a:cubicBezTo>
                  <a:cubicBezTo>
                    <a:pt x="3852" y="3692"/>
                    <a:pt x="4251" y="3722"/>
                    <a:pt x="4487" y="3718"/>
                  </a:cubicBezTo>
                  <a:lnTo>
                    <a:pt x="4671" y="3716"/>
                  </a:lnTo>
                  <a:lnTo>
                    <a:pt x="4690" y="3322"/>
                  </a:lnTo>
                  <a:close/>
                  <a:moveTo>
                    <a:pt x="8501" y="1642"/>
                  </a:moveTo>
                  <a:lnTo>
                    <a:pt x="9022" y="1063"/>
                  </a:lnTo>
                  <a:lnTo>
                    <a:pt x="7933" y="1042"/>
                  </a:lnTo>
                  <a:cubicBezTo>
                    <a:pt x="7334" y="1030"/>
                    <a:pt x="6739" y="1024"/>
                    <a:pt x="6610" y="1028"/>
                  </a:cubicBezTo>
                  <a:lnTo>
                    <a:pt x="6377" y="1035"/>
                  </a:lnTo>
                  <a:lnTo>
                    <a:pt x="7045" y="1779"/>
                  </a:lnTo>
                  <a:lnTo>
                    <a:pt x="7713" y="2524"/>
                  </a:lnTo>
                  <a:lnTo>
                    <a:pt x="7846" y="2372"/>
                  </a:lnTo>
                  <a:cubicBezTo>
                    <a:pt x="7919" y="2288"/>
                    <a:pt x="8214" y="1960"/>
                    <a:pt x="8501" y="1642"/>
                  </a:cubicBezTo>
                  <a:close/>
                  <a:moveTo>
                    <a:pt x="14026" y="5889"/>
                  </a:moveTo>
                  <a:lnTo>
                    <a:pt x="14026" y="5226"/>
                  </a:lnTo>
                  <a:lnTo>
                    <a:pt x="14690" y="5226"/>
                  </a:lnTo>
                  <a:lnTo>
                    <a:pt x="15353" y="5226"/>
                  </a:lnTo>
                  <a:lnTo>
                    <a:pt x="15353" y="5889"/>
                  </a:lnTo>
                  <a:lnTo>
                    <a:pt x="15353" y="6552"/>
                  </a:lnTo>
                  <a:lnTo>
                    <a:pt x="14690" y="6552"/>
                  </a:lnTo>
                  <a:lnTo>
                    <a:pt x="14026" y="6552"/>
                  </a:lnTo>
                  <a:lnTo>
                    <a:pt x="14026" y="5889"/>
                  </a:lnTo>
                  <a:close/>
                  <a:moveTo>
                    <a:pt x="2342" y="5861"/>
                  </a:moveTo>
                  <a:lnTo>
                    <a:pt x="2342" y="5198"/>
                  </a:lnTo>
                  <a:lnTo>
                    <a:pt x="3020" y="5198"/>
                  </a:lnTo>
                  <a:lnTo>
                    <a:pt x="3697" y="5198"/>
                  </a:lnTo>
                  <a:lnTo>
                    <a:pt x="3697" y="5861"/>
                  </a:lnTo>
                  <a:lnTo>
                    <a:pt x="3697" y="6524"/>
                  </a:lnTo>
                  <a:lnTo>
                    <a:pt x="3020" y="6524"/>
                  </a:lnTo>
                  <a:lnTo>
                    <a:pt x="2342" y="6524"/>
                  </a:lnTo>
                  <a:lnTo>
                    <a:pt x="2342" y="5861"/>
                  </a:lnTo>
                  <a:close/>
                  <a:moveTo>
                    <a:pt x="11684" y="5875"/>
                  </a:moveTo>
                  <a:lnTo>
                    <a:pt x="11684" y="5226"/>
                  </a:lnTo>
                  <a:lnTo>
                    <a:pt x="12361" y="5226"/>
                  </a:lnTo>
                  <a:lnTo>
                    <a:pt x="13039" y="5226"/>
                  </a:lnTo>
                  <a:lnTo>
                    <a:pt x="13039" y="5875"/>
                  </a:lnTo>
                  <a:lnTo>
                    <a:pt x="13039" y="6524"/>
                  </a:lnTo>
                  <a:lnTo>
                    <a:pt x="12361" y="6524"/>
                  </a:lnTo>
                  <a:lnTo>
                    <a:pt x="11684" y="6524"/>
                  </a:lnTo>
                  <a:lnTo>
                    <a:pt x="11684" y="5875"/>
                  </a:lnTo>
                  <a:close/>
                  <a:moveTo>
                    <a:pt x="0" y="5847"/>
                  </a:moveTo>
                  <a:lnTo>
                    <a:pt x="0" y="5198"/>
                  </a:lnTo>
                  <a:lnTo>
                    <a:pt x="677" y="5198"/>
                  </a:lnTo>
                  <a:lnTo>
                    <a:pt x="1355" y="5198"/>
                  </a:lnTo>
                  <a:lnTo>
                    <a:pt x="1355" y="5847"/>
                  </a:lnTo>
                  <a:lnTo>
                    <a:pt x="1355" y="6496"/>
                  </a:lnTo>
                  <a:lnTo>
                    <a:pt x="677" y="6496"/>
                  </a:lnTo>
                  <a:lnTo>
                    <a:pt x="0" y="6496"/>
                  </a:lnTo>
                  <a:lnTo>
                    <a:pt x="0" y="5847"/>
                  </a:lnTo>
                  <a:close/>
                </a:path>
              </a:pathLst>
            </a:custGeom>
            <a:solidFill>
              <a:schemeClr val="tx1"/>
            </a:solidFill>
            <a:ln w="22225">
              <a:noFill/>
              <a:prstDash val="solid"/>
              <a:round/>
              <a:headEnd/>
              <a:tailEnd/>
            </a:ln>
          </p:spPr>
          <p:txBody>
            <a:bodyPr vert="horz" wrap="square" lIns="91673" tIns="45837" rIns="91673" bIns="4583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5457E"/>
                </a:solidFill>
                <a:effectLst/>
                <a:uLnTx/>
                <a:uFillTx/>
                <a:latin typeface="Helvetica Neue"/>
              </a:endParaRPr>
            </a:p>
          </p:txBody>
        </p:sp>
        <p:sp>
          <p:nvSpPr>
            <p:cNvPr id="33" name="Freeform 9">
              <a:extLst>
                <a:ext uri="{FF2B5EF4-FFF2-40B4-BE49-F238E27FC236}">
                  <a16:creationId xmlns:a16="http://schemas.microsoft.com/office/drawing/2014/main" id="{92D4014D-DA05-4990-BD95-D75CC65BF84D}"/>
                </a:ext>
              </a:extLst>
            </p:cNvPr>
            <p:cNvSpPr>
              <a:spLocks noEditPoints="1"/>
            </p:cNvSpPr>
            <p:nvPr/>
          </p:nvSpPr>
          <p:spPr bwMode="auto">
            <a:xfrm>
              <a:off x="1583332" y="2241756"/>
              <a:ext cx="270653" cy="376929"/>
            </a:xfrm>
            <a:custGeom>
              <a:avLst/>
              <a:gdLst>
                <a:gd name="T0" fmla="*/ 1964 w 15353"/>
                <a:gd name="T1" fmla="*/ 16885 h 17615"/>
                <a:gd name="T2" fmla="*/ 2593 w 15353"/>
                <a:gd name="T3" fmla="*/ 16402 h 17615"/>
                <a:gd name="T4" fmla="*/ 4854 w 15353"/>
                <a:gd name="T5" fmla="*/ 8836 h 17615"/>
                <a:gd name="T6" fmla="*/ 4650 w 15353"/>
                <a:gd name="T7" fmla="*/ 4734 h 17615"/>
                <a:gd name="T8" fmla="*/ 3130 w 15353"/>
                <a:gd name="T9" fmla="*/ 2978 h 17615"/>
                <a:gd name="T10" fmla="*/ 4894 w 15353"/>
                <a:gd name="T11" fmla="*/ 12 h 17615"/>
                <a:gd name="T12" fmla="*/ 10527 w 15353"/>
                <a:gd name="T13" fmla="*/ 711 h 17615"/>
                <a:gd name="T14" fmla="*/ 13964 w 15353"/>
                <a:gd name="T15" fmla="*/ 4749 h 17615"/>
                <a:gd name="T16" fmla="*/ 10555 w 15353"/>
                <a:gd name="T17" fmla="*/ 4837 h 17615"/>
                <a:gd name="T18" fmla="*/ 11718 w 15353"/>
                <a:gd name="T19" fmla="*/ 12711 h 17615"/>
                <a:gd name="T20" fmla="*/ 13547 w 15353"/>
                <a:gd name="T21" fmla="*/ 16628 h 17615"/>
                <a:gd name="T22" fmla="*/ 12848 w 15353"/>
                <a:gd name="T23" fmla="*/ 17612 h 17615"/>
                <a:gd name="T24" fmla="*/ 9445 w 15353"/>
                <a:gd name="T25" fmla="*/ 15375 h 17615"/>
                <a:gd name="T26" fmla="*/ 4206 w 15353"/>
                <a:gd name="T27" fmla="*/ 16420 h 17615"/>
                <a:gd name="T28" fmla="*/ 11287 w 15353"/>
                <a:gd name="T29" fmla="*/ 16588 h 17615"/>
                <a:gd name="T30" fmla="*/ 10540 w 15353"/>
                <a:gd name="T31" fmla="*/ 12249 h 17615"/>
                <a:gd name="T32" fmla="*/ 10014 w 15353"/>
                <a:gd name="T33" fmla="*/ 14572 h 17615"/>
                <a:gd name="T34" fmla="*/ 5344 w 15353"/>
                <a:gd name="T35" fmla="*/ 14485 h 17615"/>
                <a:gd name="T36" fmla="*/ 4816 w 15353"/>
                <a:gd name="T37" fmla="*/ 12413 h 17615"/>
                <a:gd name="T38" fmla="*/ 8765 w 15353"/>
                <a:gd name="T39" fmla="*/ 12235 h 17615"/>
                <a:gd name="T40" fmla="*/ 5183 w 15353"/>
                <a:gd name="T41" fmla="*/ 11392 h 17615"/>
                <a:gd name="T42" fmla="*/ 8765 w 15353"/>
                <a:gd name="T43" fmla="*/ 12235 h 17615"/>
                <a:gd name="T44" fmla="*/ 6764 w 15353"/>
                <a:gd name="T45" fmla="*/ 9509 h 17615"/>
                <a:gd name="T46" fmla="*/ 9525 w 15353"/>
                <a:gd name="T47" fmla="*/ 10469 h 17615"/>
                <a:gd name="T48" fmla="*/ 9553 w 15353"/>
                <a:gd name="T49" fmla="*/ 6764 h 17615"/>
                <a:gd name="T50" fmla="*/ 8987 w 15353"/>
                <a:gd name="T51" fmla="*/ 8497 h 17615"/>
                <a:gd name="T52" fmla="*/ 6913 w 15353"/>
                <a:gd name="T53" fmla="*/ 7980 h 17615"/>
                <a:gd name="T54" fmla="*/ 6315 w 15353"/>
                <a:gd name="T55" fmla="*/ 7258 h 17615"/>
                <a:gd name="T56" fmla="*/ 5842 w 15353"/>
                <a:gd name="T57" fmla="*/ 9014 h 17615"/>
                <a:gd name="T58" fmla="*/ 8464 w 15353"/>
                <a:gd name="T59" fmla="*/ 6447 h 17615"/>
                <a:gd name="T60" fmla="*/ 7712 w 15353"/>
                <a:gd name="T61" fmla="*/ 4021 h 17615"/>
                <a:gd name="T62" fmla="*/ 6919 w 15353"/>
                <a:gd name="T63" fmla="*/ 6463 h 17615"/>
                <a:gd name="T64" fmla="*/ 6454 w 15353"/>
                <a:gd name="T65" fmla="*/ 3923 h 17615"/>
                <a:gd name="T66" fmla="*/ 5892 w 15353"/>
                <a:gd name="T67" fmla="*/ 1970 h 17615"/>
                <a:gd name="T68" fmla="*/ 6454 w 15353"/>
                <a:gd name="T69" fmla="*/ 3923 h 17615"/>
                <a:gd name="T70" fmla="*/ 8967 w 15353"/>
                <a:gd name="T71" fmla="*/ 2601 h 17615"/>
                <a:gd name="T72" fmla="*/ 9553 w 15353"/>
                <a:gd name="T73" fmla="*/ 4578 h 17615"/>
                <a:gd name="T74" fmla="*/ 11500 w 15353"/>
                <a:gd name="T75" fmla="*/ 3707 h 17615"/>
                <a:gd name="T76" fmla="*/ 10612 w 15353"/>
                <a:gd name="T77" fmla="*/ 3330 h 17615"/>
                <a:gd name="T78" fmla="*/ 11613 w 15353"/>
                <a:gd name="T79" fmla="*/ 3815 h 17615"/>
                <a:gd name="T80" fmla="*/ 4700 w 15353"/>
                <a:gd name="T81" fmla="*/ 2918 h 17615"/>
                <a:gd name="T82" fmla="*/ 4671 w 15353"/>
                <a:gd name="T83" fmla="*/ 3716 h 17615"/>
                <a:gd name="T84" fmla="*/ 9022 w 15353"/>
                <a:gd name="T85" fmla="*/ 1063 h 17615"/>
                <a:gd name="T86" fmla="*/ 6377 w 15353"/>
                <a:gd name="T87" fmla="*/ 1035 h 17615"/>
                <a:gd name="T88" fmla="*/ 7846 w 15353"/>
                <a:gd name="T89" fmla="*/ 2372 h 17615"/>
                <a:gd name="T90" fmla="*/ 14026 w 15353"/>
                <a:gd name="T91" fmla="*/ 5226 h 17615"/>
                <a:gd name="T92" fmla="*/ 15353 w 15353"/>
                <a:gd name="T93" fmla="*/ 5889 h 17615"/>
                <a:gd name="T94" fmla="*/ 14026 w 15353"/>
                <a:gd name="T95" fmla="*/ 6552 h 17615"/>
                <a:gd name="T96" fmla="*/ 2342 w 15353"/>
                <a:gd name="T97" fmla="*/ 5198 h 17615"/>
                <a:gd name="T98" fmla="*/ 3697 w 15353"/>
                <a:gd name="T99" fmla="*/ 5861 h 17615"/>
                <a:gd name="T100" fmla="*/ 2342 w 15353"/>
                <a:gd name="T101" fmla="*/ 6524 h 17615"/>
                <a:gd name="T102" fmla="*/ 11684 w 15353"/>
                <a:gd name="T103" fmla="*/ 5226 h 17615"/>
                <a:gd name="T104" fmla="*/ 13039 w 15353"/>
                <a:gd name="T105" fmla="*/ 5875 h 17615"/>
                <a:gd name="T106" fmla="*/ 11684 w 15353"/>
                <a:gd name="T107" fmla="*/ 6524 h 17615"/>
                <a:gd name="T108" fmla="*/ 0 w 15353"/>
                <a:gd name="T109" fmla="*/ 5198 h 17615"/>
                <a:gd name="T110" fmla="*/ 1355 w 15353"/>
                <a:gd name="T111" fmla="*/ 5847 h 17615"/>
                <a:gd name="T112" fmla="*/ 0 w 15353"/>
                <a:gd name="T113" fmla="*/ 6496 h 17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53" h="17615">
                  <a:moveTo>
                    <a:pt x="7062" y="17503"/>
                  </a:moveTo>
                  <a:cubicBezTo>
                    <a:pt x="4263" y="17445"/>
                    <a:pt x="1967" y="17390"/>
                    <a:pt x="1959" y="17382"/>
                  </a:cubicBezTo>
                  <a:cubicBezTo>
                    <a:pt x="1950" y="17374"/>
                    <a:pt x="1953" y="17150"/>
                    <a:pt x="1964" y="16885"/>
                  </a:cubicBezTo>
                  <a:lnTo>
                    <a:pt x="1984" y="16402"/>
                  </a:lnTo>
                  <a:lnTo>
                    <a:pt x="2288" y="16402"/>
                  </a:lnTo>
                  <a:lnTo>
                    <a:pt x="2593" y="16402"/>
                  </a:lnTo>
                  <a:lnTo>
                    <a:pt x="2664" y="16169"/>
                  </a:lnTo>
                  <a:cubicBezTo>
                    <a:pt x="2703" y="16041"/>
                    <a:pt x="3211" y="14339"/>
                    <a:pt x="3794" y="12386"/>
                  </a:cubicBezTo>
                  <a:lnTo>
                    <a:pt x="4854" y="8836"/>
                  </a:lnTo>
                  <a:lnTo>
                    <a:pt x="4854" y="6793"/>
                  </a:lnTo>
                  <a:lnTo>
                    <a:pt x="4854" y="4751"/>
                  </a:lnTo>
                  <a:lnTo>
                    <a:pt x="4650" y="4734"/>
                  </a:lnTo>
                  <a:cubicBezTo>
                    <a:pt x="4537" y="4724"/>
                    <a:pt x="3766" y="4672"/>
                    <a:pt x="2936" y="4617"/>
                  </a:cubicBezTo>
                  <a:cubicBezTo>
                    <a:pt x="2107" y="4563"/>
                    <a:pt x="1425" y="4515"/>
                    <a:pt x="1421" y="4511"/>
                  </a:cubicBezTo>
                  <a:cubicBezTo>
                    <a:pt x="1417" y="4507"/>
                    <a:pt x="2186" y="3817"/>
                    <a:pt x="3130" y="2978"/>
                  </a:cubicBezTo>
                  <a:lnTo>
                    <a:pt x="4845" y="1451"/>
                  </a:lnTo>
                  <a:lnTo>
                    <a:pt x="4865" y="736"/>
                  </a:lnTo>
                  <a:cubicBezTo>
                    <a:pt x="4876" y="343"/>
                    <a:pt x="4889" y="17"/>
                    <a:pt x="4894" y="12"/>
                  </a:cubicBezTo>
                  <a:cubicBezTo>
                    <a:pt x="4906" y="0"/>
                    <a:pt x="9517" y="59"/>
                    <a:pt x="10068" y="79"/>
                  </a:cubicBezTo>
                  <a:lnTo>
                    <a:pt x="10527" y="95"/>
                  </a:lnTo>
                  <a:lnTo>
                    <a:pt x="10527" y="711"/>
                  </a:lnTo>
                  <a:cubicBezTo>
                    <a:pt x="10527" y="1050"/>
                    <a:pt x="10534" y="1345"/>
                    <a:pt x="10543" y="1368"/>
                  </a:cubicBezTo>
                  <a:cubicBezTo>
                    <a:pt x="10552" y="1391"/>
                    <a:pt x="11323" y="2157"/>
                    <a:pt x="12257" y="3071"/>
                  </a:cubicBezTo>
                  <a:cubicBezTo>
                    <a:pt x="13192" y="3984"/>
                    <a:pt x="13960" y="4739"/>
                    <a:pt x="13964" y="4749"/>
                  </a:cubicBezTo>
                  <a:cubicBezTo>
                    <a:pt x="13969" y="4759"/>
                    <a:pt x="13289" y="4775"/>
                    <a:pt x="12454" y="4785"/>
                  </a:cubicBezTo>
                  <a:cubicBezTo>
                    <a:pt x="11619" y="4796"/>
                    <a:pt x="10850" y="4811"/>
                    <a:pt x="10746" y="4820"/>
                  </a:cubicBezTo>
                  <a:lnTo>
                    <a:pt x="10555" y="4837"/>
                  </a:lnTo>
                  <a:lnTo>
                    <a:pt x="10554" y="6816"/>
                  </a:lnTo>
                  <a:lnTo>
                    <a:pt x="10552" y="8796"/>
                  </a:lnTo>
                  <a:lnTo>
                    <a:pt x="11718" y="12711"/>
                  </a:lnTo>
                  <a:lnTo>
                    <a:pt x="12883" y="16627"/>
                  </a:lnTo>
                  <a:lnTo>
                    <a:pt x="13215" y="16627"/>
                  </a:lnTo>
                  <a:lnTo>
                    <a:pt x="13547" y="16628"/>
                  </a:lnTo>
                  <a:lnTo>
                    <a:pt x="13547" y="17122"/>
                  </a:lnTo>
                  <a:lnTo>
                    <a:pt x="13547" y="17615"/>
                  </a:lnTo>
                  <a:lnTo>
                    <a:pt x="12848" y="17612"/>
                  </a:lnTo>
                  <a:cubicBezTo>
                    <a:pt x="12464" y="17610"/>
                    <a:pt x="9860" y="17561"/>
                    <a:pt x="7062" y="17503"/>
                  </a:cubicBezTo>
                  <a:close/>
                  <a:moveTo>
                    <a:pt x="11287" y="16588"/>
                  </a:moveTo>
                  <a:cubicBezTo>
                    <a:pt x="11280" y="16582"/>
                    <a:pt x="10451" y="16036"/>
                    <a:pt x="9445" y="15375"/>
                  </a:cubicBezTo>
                  <a:lnTo>
                    <a:pt x="7616" y="14172"/>
                  </a:lnTo>
                  <a:lnTo>
                    <a:pt x="5932" y="15277"/>
                  </a:lnTo>
                  <a:cubicBezTo>
                    <a:pt x="5005" y="15885"/>
                    <a:pt x="4229" y="16400"/>
                    <a:pt x="4206" y="16420"/>
                  </a:cubicBezTo>
                  <a:cubicBezTo>
                    <a:pt x="4171" y="16452"/>
                    <a:pt x="4239" y="16459"/>
                    <a:pt x="4629" y="16461"/>
                  </a:cubicBezTo>
                  <a:cubicBezTo>
                    <a:pt x="4985" y="16462"/>
                    <a:pt x="10422" y="16575"/>
                    <a:pt x="11160" y="16596"/>
                  </a:cubicBezTo>
                  <a:cubicBezTo>
                    <a:pt x="11236" y="16598"/>
                    <a:pt x="11293" y="16594"/>
                    <a:pt x="11287" y="16588"/>
                  </a:cubicBezTo>
                  <a:close/>
                  <a:moveTo>
                    <a:pt x="11064" y="13982"/>
                  </a:moveTo>
                  <a:cubicBezTo>
                    <a:pt x="10805" y="13116"/>
                    <a:pt x="10581" y="12373"/>
                    <a:pt x="10566" y="12329"/>
                  </a:cubicBezTo>
                  <a:lnTo>
                    <a:pt x="10540" y="12249"/>
                  </a:lnTo>
                  <a:lnTo>
                    <a:pt x="9567" y="12889"/>
                  </a:lnTo>
                  <a:cubicBezTo>
                    <a:pt x="9032" y="13241"/>
                    <a:pt x="8579" y="13543"/>
                    <a:pt x="8561" y="13561"/>
                  </a:cubicBezTo>
                  <a:cubicBezTo>
                    <a:pt x="8536" y="13586"/>
                    <a:pt x="8886" y="13830"/>
                    <a:pt x="10014" y="14572"/>
                  </a:cubicBezTo>
                  <a:cubicBezTo>
                    <a:pt x="10832" y="15110"/>
                    <a:pt x="11508" y="15552"/>
                    <a:pt x="11517" y="15553"/>
                  </a:cubicBezTo>
                  <a:cubicBezTo>
                    <a:pt x="11526" y="15554"/>
                    <a:pt x="11322" y="14847"/>
                    <a:pt x="11064" y="13982"/>
                  </a:cubicBezTo>
                  <a:close/>
                  <a:moveTo>
                    <a:pt x="5344" y="14485"/>
                  </a:moveTo>
                  <a:cubicBezTo>
                    <a:pt x="6085" y="13998"/>
                    <a:pt x="6687" y="13589"/>
                    <a:pt x="6683" y="13576"/>
                  </a:cubicBezTo>
                  <a:cubicBezTo>
                    <a:pt x="6675" y="13553"/>
                    <a:pt x="4930" y="12400"/>
                    <a:pt x="4866" y="12375"/>
                  </a:cubicBezTo>
                  <a:cubicBezTo>
                    <a:pt x="4847" y="12368"/>
                    <a:pt x="4824" y="12385"/>
                    <a:pt x="4816" y="12413"/>
                  </a:cubicBezTo>
                  <a:cubicBezTo>
                    <a:pt x="4510" y="13446"/>
                    <a:pt x="3942" y="15349"/>
                    <a:pt x="3930" y="15380"/>
                  </a:cubicBezTo>
                  <a:cubicBezTo>
                    <a:pt x="3909" y="15434"/>
                    <a:pt x="3775" y="15519"/>
                    <a:pt x="5344" y="14485"/>
                  </a:cubicBezTo>
                  <a:close/>
                  <a:moveTo>
                    <a:pt x="8765" y="12235"/>
                  </a:moveTo>
                  <a:cubicBezTo>
                    <a:pt x="9394" y="11822"/>
                    <a:pt x="9904" y="11480"/>
                    <a:pt x="9899" y="11475"/>
                  </a:cubicBezTo>
                  <a:cubicBezTo>
                    <a:pt x="9886" y="11461"/>
                    <a:pt x="5505" y="11373"/>
                    <a:pt x="5336" y="11383"/>
                  </a:cubicBezTo>
                  <a:lnTo>
                    <a:pt x="5183" y="11392"/>
                  </a:lnTo>
                  <a:lnTo>
                    <a:pt x="6394" y="12189"/>
                  </a:lnTo>
                  <a:cubicBezTo>
                    <a:pt x="7061" y="12627"/>
                    <a:pt x="7609" y="12986"/>
                    <a:pt x="7614" y="12986"/>
                  </a:cubicBezTo>
                  <a:cubicBezTo>
                    <a:pt x="7618" y="12987"/>
                    <a:pt x="8136" y="12649"/>
                    <a:pt x="8765" y="12235"/>
                  </a:cubicBezTo>
                  <a:close/>
                  <a:moveTo>
                    <a:pt x="8636" y="9543"/>
                  </a:moveTo>
                  <a:cubicBezTo>
                    <a:pt x="8116" y="9032"/>
                    <a:pt x="7682" y="8616"/>
                    <a:pt x="7671" y="8620"/>
                  </a:cubicBezTo>
                  <a:cubicBezTo>
                    <a:pt x="7660" y="8624"/>
                    <a:pt x="7252" y="9024"/>
                    <a:pt x="6764" y="9509"/>
                  </a:cubicBezTo>
                  <a:lnTo>
                    <a:pt x="5877" y="10391"/>
                  </a:lnTo>
                  <a:lnTo>
                    <a:pt x="6135" y="10393"/>
                  </a:lnTo>
                  <a:cubicBezTo>
                    <a:pt x="6402" y="10396"/>
                    <a:pt x="9425" y="10464"/>
                    <a:pt x="9525" y="10469"/>
                  </a:cubicBezTo>
                  <a:cubicBezTo>
                    <a:pt x="9561" y="10471"/>
                    <a:pt x="9247" y="10143"/>
                    <a:pt x="8636" y="9543"/>
                  </a:cubicBezTo>
                  <a:close/>
                  <a:moveTo>
                    <a:pt x="9567" y="7921"/>
                  </a:moveTo>
                  <a:lnTo>
                    <a:pt x="9553" y="6764"/>
                  </a:lnTo>
                  <a:lnTo>
                    <a:pt x="8975" y="7334"/>
                  </a:lnTo>
                  <a:lnTo>
                    <a:pt x="8396" y="7905"/>
                  </a:lnTo>
                  <a:lnTo>
                    <a:pt x="8987" y="8497"/>
                  </a:lnTo>
                  <a:cubicBezTo>
                    <a:pt x="9313" y="8823"/>
                    <a:pt x="9579" y="9088"/>
                    <a:pt x="9580" y="9084"/>
                  </a:cubicBezTo>
                  <a:cubicBezTo>
                    <a:pt x="9581" y="9081"/>
                    <a:pt x="9575" y="8558"/>
                    <a:pt x="9567" y="7921"/>
                  </a:cubicBezTo>
                  <a:close/>
                  <a:moveTo>
                    <a:pt x="6913" y="7980"/>
                  </a:moveTo>
                  <a:lnTo>
                    <a:pt x="6982" y="7905"/>
                  </a:lnTo>
                  <a:lnTo>
                    <a:pt x="6885" y="7812"/>
                  </a:lnTo>
                  <a:cubicBezTo>
                    <a:pt x="6831" y="7761"/>
                    <a:pt x="6575" y="7512"/>
                    <a:pt x="6315" y="7258"/>
                  </a:cubicBezTo>
                  <a:lnTo>
                    <a:pt x="5842" y="6797"/>
                  </a:lnTo>
                  <a:lnTo>
                    <a:pt x="5842" y="7906"/>
                  </a:lnTo>
                  <a:lnTo>
                    <a:pt x="5842" y="9014"/>
                  </a:lnTo>
                  <a:lnTo>
                    <a:pt x="6343" y="8534"/>
                  </a:lnTo>
                  <a:cubicBezTo>
                    <a:pt x="6618" y="8270"/>
                    <a:pt x="6875" y="8020"/>
                    <a:pt x="6913" y="7980"/>
                  </a:cubicBezTo>
                  <a:close/>
                  <a:moveTo>
                    <a:pt x="8464" y="6447"/>
                  </a:moveTo>
                  <a:lnTo>
                    <a:pt x="9231" y="5692"/>
                  </a:lnTo>
                  <a:lnTo>
                    <a:pt x="8482" y="4859"/>
                  </a:lnTo>
                  <a:cubicBezTo>
                    <a:pt x="8070" y="4401"/>
                    <a:pt x="7723" y="4024"/>
                    <a:pt x="7712" y="4021"/>
                  </a:cubicBezTo>
                  <a:cubicBezTo>
                    <a:pt x="7694" y="4017"/>
                    <a:pt x="6373" y="5475"/>
                    <a:pt x="6227" y="5660"/>
                  </a:cubicBezTo>
                  <a:lnTo>
                    <a:pt x="6175" y="5726"/>
                  </a:lnTo>
                  <a:lnTo>
                    <a:pt x="6919" y="6463"/>
                  </a:lnTo>
                  <a:cubicBezTo>
                    <a:pt x="7328" y="6868"/>
                    <a:pt x="7670" y="7200"/>
                    <a:pt x="7680" y="7201"/>
                  </a:cubicBezTo>
                  <a:cubicBezTo>
                    <a:pt x="7689" y="7201"/>
                    <a:pt x="8042" y="6862"/>
                    <a:pt x="8464" y="6447"/>
                  </a:cubicBezTo>
                  <a:close/>
                  <a:moveTo>
                    <a:pt x="6454" y="3923"/>
                  </a:moveTo>
                  <a:cubicBezTo>
                    <a:pt x="6762" y="3580"/>
                    <a:pt x="7013" y="3282"/>
                    <a:pt x="7013" y="3262"/>
                  </a:cubicBezTo>
                  <a:cubicBezTo>
                    <a:pt x="7013" y="3241"/>
                    <a:pt x="6772" y="2956"/>
                    <a:pt x="6477" y="2628"/>
                  </a:cubicBezTo>
                  <a:cubicBezTo>
                    <a:pt x="6182" y="2300"/>
                    <a:pt x="5919" y="2004"/>
                    <a:pt x="5892" y="1970"/>
                  </a:cubicBezTo>
                  <a:cubicBezTo>
                    <a:pt x="5846" y="1913"/>
                    <a:pt x="5843" y="1975"/>
                    <a:pt x="5843" y="3245"/>
                  </a:cubicBezTo>
                  <a:cubicBezTo>
                    <a:pt x="5842" y="4073"/>
                    <a:pt x="5852" y="4574"/>
                    <a:pt x="5869" y="4564"/>
                  </a:cubicBezTo>
                  <a:cubicBezTo>
                    <a:pt x="5883" y="4555"/>
                    <a:pt x="6147" y="4266"/>
                    <a:pt x="6454" y="3923"/>
                  </a:cubicBezTo>
                  <a:close/>
                  <a:moveTo>
                    <a:pt x="9561" y="2597"/>
                  </a:moveTo>
                  <a:lnTo>
                    <a:pt x="9553" y="1947"/>
                  </a:lnTo>
                  <a:lnTo>
                    <a:pt x="8967" y="2601"/>
                  </a:lnTo>
                  <a:cubicBezTo>
                    <a:pt x="8384" y="3251"/>
                    <a:pt x="8381" y="3255"/>
                    <a:pt x="8431" y="3317"/>
                  </a:cubicBezTo>
                  <a:cubicBezTo>
                    <a:pt x="8458" y="3352"/>
                    <a:pt x="8722" y="3650"/>
                    <a:pt x="9017" y="3979"/>
                  </a:cubicBezTo>
                  <a:lnTo>
                    <a:pt x="9553" y="4578"/>
                  </a:lnTo>
                  <a:lnTo>
                    <a:pt x="9561" y="3912"/>
                  </a:lnTo>
                  <a:cubicBezTo>
                    <a:pt x="9565" y="3546"/>
                    <a:pt x="9565" y="2954"/>
                    <a:pt x="9561" y="2597"/>
                  </a:cubicBezTo>
                  <a:close/>
                  <a:moveTo>
                    <a:pt x="11500" y="3707"/>
                  </a:moveTo>
                  <a:cubicBezTo>
                    <a:pt x="11438" y="3648"/>
                    <a:pt x="11213" y="3430"/>
                    <a:pt x="11000" y="3222"/>
                  </a:cubicBezTo>
                  <a:lnTo>
                    <a:pt x="10612" y="2845"/>
                  </a:lnTo>
                  <a:lnTo>
                    <a:pt x="10612" y="3330"/>
                  </a:lnTo>
                  <a:lnTo>
                    <a:pt x="10612" y="3815"/>
                  </a:lnTo>
                  <a:lnTo>
                    <a:pt x="11112" y="3815"/>
                  </a:lnTo>
                  <a:lnTo>
                    <a:pt x="11613" y="3815"/>
                  </a:lnTo>
                  <a:lnTo>
                    <a:pt x="11500" y="3707"/>
                  </a:lnTo>
                  <a:close/>
                  <a:moveTo>
                    <a:pt x="4690" y="3322"/>
                  </a:moveTo>
                  <a:cubicBezTo>
                    <a:pt x="4701" y="3105"/>
                    <a:pt x="4706" y="2923"/>
                    <a:pt x="4700" y="2918"/>
                  </a:cubicBezTo>
                  <a:cubicBezTo>
                    <a:pt x="4689" y="2906"/>
                    <a:pt x="3852" y="3650"/>
                    <a:pt x="3852" y="3672"/>
                  </a:cubicBezTo>
                  <a:cubicBezTo>
                    <a:pt x="3852" y="3692"/>
                    <a:pt x="4251" y="3722"/>
                    <a:pt x="4487" y="3718"/>
                  </a:cubicBezTo>
                  <a:lnTo>
                    <a:pt x="4671" y="3716"/>
                  </a:lnTo>
                  <a:lnTo>
                    <a:pt x="4690" y="3322"/>
                  </a:lnTo>
                  <a:close/>
                  <a:moveTo>
                    <a:pt x="8501" y="1642"/>
                  </a:moveTo>
                  <a:lnTo>
                    <a:pt x="9022" y="1063"/>
                  </a:lnTo>
                  <a:lnTo>
                    <a:pt x="7933" y="1042"/>
                  </a:lnTo>
                  <a:cubicBezTo>
                    <a:pt x="7334" y="1030"/>
                    <a:pt x="6739" y="1024"/>
                    <a:pt x="6610" y="1028"/>
                  </a:cubicBezTo>
                  <a:lnTo>
                    <a:pt x="6377" y="1035"/>
                  </a:lnTo>
                  <a:lnTo>
                    <a:pt x="7045" y="1779"/>
                  </a:lnTo>
                  <a:lnTo>
                    <a:pt x="7713" y="2524"/>
                  </a:lnTo>
                  <a:lnTo>
                    <a:pt x="7846" y="2372"/>
                  </a:lnTo>
                  <a:cubicBezTo>
                    <a:pt x="7919" y="2288"/>
                    <a:pt x="8214" y="1960"/>
                    <a:pt x="8501" y="1642"/>
                  </a:cubicBezTo>
                  <a:close/>
                  <a:moveTo>
                    <a:pt x="14026" y="5889"/>
                  </a:moveTo>
                  <a:lnTo>
                    <a:pt x="14026" y="5226"/>
                  </a:lnTo>
                  <a:lnTo>
                    <a:pt x="14690" y="5226"/>
                  </a:lnTo>
                  <a:lnTo>
                    <a:pt x="15353" y="5226"/>
                  </a:lnTo>
                  <a:lnTo>
                    <a:pt x="15353" y="5889"/>
                  </a:lnTo>
                  <a:lnTo>
                    <a:pt x="15353" y="6552"/>
                  </a:lnTo>
                  <a:lnTo>
                    <a:pt x="14690" y="6552"/>
                  </a:lnTo>
                  <a:lnTo>
                    <a:pt x="14026" y="6552"/>
                  </a:lnTo>
                  <a:lnTo>
                    <a:pt x="14026" y="5889"/>
                  </a:lnTo>
                  <a:close/>
                  <a:moveTo>
                    <a:pt x="2342" y="5861"/>
                  </a:moveTo>
                  <a:lnTo>
                    <a:pt x="2342" y="5198"/>
                  </a:lnTo>
                  <a:lnTo>
                    <a:pt x="3020" y="5198"/>
                  </a:lnTo>
                  <a:lnTo>
                    <a:pt x="3697" y="5198"/>
                  </a:lnTo>
                  <a:lnTo>
                    <a:pt x="3697" y="5861"/>
                  </a:lnTo>
                  <a:lnTo>
                    <a:pt x="3697" y="6524"/>
                  </a:lnTo>
                  <a:lnTo>
                    <a:pt x="3020" y="6524"/>
                  </a:lnTo>
                  <a:lnTo>
                    <a:pt x="2342" y="6524"/>
                  </a:lnTo>
                  <a:lnTo>
                    <a:pt x="2342" y="5861"/>
                  </a:lnTo>
                  <a:close/>
                  <a:moveTo>
                    <a:pt x="11684" y="5875"/>
                  </a:moveTo>
                  <a:lnTo>
                    <a:pt x="11684" y="5226"/>
                  </a:lnTo>
                  <a:lnTo>
                    <a:pt x="12361" y="5226"/>
                  </a:lnTo>
                  <a:lnTo>
                    <a:pt x="13039" y="5226"/>
                  </a:lnTo>
                  <a:lnTo>
                    <a:pt x="13039" y="5875"/>
                  </a:lnTo>
                  <a:lnTo>
                    <a:pt x="13039" y="6524"/>
                  </a:lnTo>
                  <a:lnTo>
                    <a:pt x="12361" y="6524"/>
                  </a:lnTo>
                  <a:lnTo>
                    <a:pt x="11684" y="6524"/>
                  </a:lnTo>
                  <a:lnTo>
                    <a:pt x="11684" y="5875"/>
                  </a:lnTo>
                  <a:close/>
                  <a:moveTo>
                    <a:pt x="0" y="5847"/>
                  </a:moveTo>
                  <a:lnTo>
                    <a:pt x="0" y="5198"/>
                  </a:lnTo>
                  <a:lnTo>
                    <a:pt x="677" y="5198"/>
                  </a:lnTo>
                  <a:lnTo>
                    <a:pt x="1355" y="5198"/>
                  </a:lnTo>
                  <a:lnTo>
                    <a:pt x="1355" y="5847"/>
                  </a:lnTo>
                  <a:lnTo>
                    <a:pt x="1355" y="6496"/>
                  </a:lnTo>
                  <a:lnTo>
                    <a:pt x="677" y="6496"/>
                  </a:lnTo>
                  <a:lnTo>
                    <a:pt x="0" y="6496"/>
                  </a:lnTo>
                  <a:lnTo>
                    <a:pt x="0" y="5847"/>
                  </a:lnTo>
                  <a:close/>
                </a:path>
              </a:pathLst>
            </a:custGeom>
            <a:solidFill>
              <a:schemeClr val="tx1"/>
            </a:solidFill>
            <a:ln w="22225">
              <a:noFill/>
              <a:prstDash val="solid"/>
              <a:round/>
              <a:headEnd/>
              <a:tailEnd/>
            </a:ln>
          </p:spPr>
          <p:txBody>
            <a:bodyPr vert="horz" wrap="square" lIns="91673" tIns="45837" rIns="91673" bIns="4583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5457E"/>
                </a:solidFill>
                <a:effectLst/>
                <a:uLnTx/>
                <a:uFillTx/>
                <a:latin typeface="Helvetica Neue"/>
              </a:endParaRPr>
            </a:p>
          </p:txBody>
        </p:sp>
        <p:pic>
          <p:nvPicPr>
            <p:cNvPr id="34" name="Picture 4" descr="Image result for city icon">
              <a:extLst>
                <a:ext uri="{FF2B5EF4-FFF2-40B4-BE49-F238E27FC236}">
                  <a16:creationId xmlns:a16="http://schemas.microsoft.com/office/drawing/2014/main" id="{FA2F3C57-2663-4BCB-8195-5FCE5E4C260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6925" y="3289464"/>
              <a:ext cx="251018" cy="2578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isultato immagini per centrali elettriche icon&quot;">
              <a:extLst>
                <a:ext uri="{FF2B5EF4-FFF2-40B4-BE49-F238E27FC236}">
                  <a16:creationId xmlns:a16="http://schemas.microsoft.com/office/drawing/2014/main" id="{ED931A7A-8DB9-489F-9A9E-CF4F70FF19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2141" y="1251135"/>
              <a:ext cx="279483" cy="2794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6">
              <a:extLst>
                <a:ext uri="{FF2B5EF4-FFF2-40B4-BE49-F238E27FC236}">
                  <a16:creationId xmlns:a16="http://schemas.microsoft.com/office/drawing/2014/main" id="{BDAACCBE-4CB1-421F-8585-2374A2236706}"/>
                </a:ext>
              </a:extLst>
            </p:cNvPr>
            <p:cNvPicPr>
              <a:picLocks noChangeAspect="1"/>
            </p:cNvPicPr>
            <p:nvPr/>
          </p:nvPicPr>
          <p:blipFill rotWithShape="1">
            <a:blip r:embed="rId6">
              <a:clrChange>
                <a:clrFrom>
                  <a:srgbClr val="FEFFFF"/>
                </a:clrFrom>
                <a:clrTo>
                  <a:srgbClr val="FEFFFF">
                    <a:alpha val="0"/>
                  </a:srgbClr>
                </a:clrTo>
              </a:clrChange>
              <a:biLevel thresh="50000"/>
            </a:blip>
            <a:srcRect l="66411" t="42086" r="31078" b="52507"/>
            <a:stretch/>
          </p:blipFill>
          <p:spPr>
            <a:xfrm>
              <a:off x="565478" y="1861004"/>
              <a:ext cx="246176" cy="298178"/>
            </a:xfrm>
            <a:prstGeom prst="rect">
              <a:avLst/>
            </a:prstGeom>
          </p:spPr>
        </p:pic>
      </p:grpSp>
      <p:sp>
        <p:nvSpPr>
          <p:cNvPr id="4" name="CasellaDiTesto 3">
            <a:extLst>
              <a:ext uri="{FF2B5EF4-FFF2-40B4-BE49-F238E27FC236}">
                <a16:creationId xmlns:a16="http://schemas.microsoft.com/office/drawing/2014/main" id="{CC2AA594-BA25-6C92-DB2D-006064A70091}"/>
              </a:ext>
            </a:extLst>
          </p:cNvPr>
          <p:cNvSpPr txBox="1"/>
          <p:nvPr/>
        </p:nvSpPr>
        <p:spPr bwMode="auto">
          <a:xfrm>
            <a:off x="2881341" y="742559"/>
            <a:ext cx="8929688" cy="2558047"/>
          </a:xfrm>
          <a:prstGeom prst="rect">
            <a:avLst/>
          </a:prstGeom>
          <a:noFill/>
        </p:spPr>
        <p:txBody>
          <a:bodyPr wrap="square">
            <a:noAutofit/>
          </a:bodyPr>
          <a:lstStyle/>
          <a:p>
            <a:pPr marL="342900" marR="0" lvl="0" indent="-342900" algn="just" defTabSz="914400" eaLnBrk="1" fontAlgn="base" latinLnBrk="0" hangingPunct="1">
              <a:lnSpc>
                <a:spcPct val="120000"/>
              </a:lnSpc>
              <a:buClrTx/>
              <a:buSzTx/>
              <a:buFont typeface="Arial" panose="020B0604020202020204" pitchFamily="34" charset="0"/>
              <a:buChar char="•"/>
              <a:tabLst/>
              <a:defRPr/>
            </a:pP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Manage an </a:t>
            </a:r>
            <a:r>
              <a:rPr kumimoji="0" lang="en-GB" sz="20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increasingly complex energy system (</a:t>
            </a: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growing non-dispatchable RES and prosumers):</a:t>
            </a:r>
            <a:endParaRPr kumimoji="0" lang="it-IT" sz="2000" b="0" i="0" u="none" strike="noStrike" kern="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endParaRPr>
          </a:p>
          <a:p>
            <a:pPr marL="744882" marR="0" lvl="1" indent="-286493" algn="just" defTabSz="914400" eaLnBrk="1" fontAlgn="auto" latinLnBrk="0" hangingPunct="1">
              <a:lnSpc>
                <a:spcPct val="120000"/>
              </a:lnSpc>
              <a:buClrTx/>
              <a:buSzTx/>
              <a:buFont typeface="Wingdings" panose="05000000000000000000" pitchFamily="2" charset="2"/>
              <a:buChar char="ü"/>
              <a:tabLst/>
              <a:defRPr/>
            </a:pP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expansion and </a:t>
            </a:r>
            <a:r>
              <a:rPr kumimoji="0" lang="en-GB" sz="20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development of their grids</a:t>
            </a:r>
          </a:p>
          <a:p>
            <a:pPr marL="744882" marR="0" lvl="1" indent="-286493" algn="just" defTabSz="914400" eaLnBrk="1" fontAlgn="auto" latinLnBrk="0" hangingPunct="1">
              <a:lnSpc>
                <a:spcPct val="120000"/>
              </a:lnSpc>
              <a:buClrTx/>
              <a:buSzTx/>
              <a:buFont typeface="Wingdings" panose="05000000000000000000" pitchFamily="2" charset="2"/>
              <a:buChar char="ü"/>
              <a:tabLst/>
              <a:defRPr/>
            </a:pPr>
            <a:r>
              <a:rPr kumimoji="0" lang="en-GB" sz="20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integration of flexible assets </a:t>
            </a: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and services into their grids (to facilitate demand side response and storage)</a:t>
            </a:r>
          </a:p>
          <a:p>
            <a:pPr marL="744882" marR="0" lvl="1" indent="-286493" algn="just" defTabSz="914400" eaLnBrk="1" fontAlgn="auto" latinLnBrk="0" hangingPunct="1">
              <a:lnSpc>
                <a:spcPct val="120000"/>
              </a:lnSpc>
              <a:buClrTx/>
              <a:buSzTx/>
              <a:buFont typeface="Wingdings" panose="05000000000000000000" pitchFamily="2" charset="2"/>
              <a:buChar char="ü"/>
              <a:tabLst/>
              <a:defRPr/>
            </a:pP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encouraging associated developments in </a:t>
            </a:r>
            <a:r>
              <a:rPr kumimoji="0" lang="en-GB" sz="20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market design and regulatory frameworks</a:t>
            </a:r>
            <a:r>
              <a:rPr kumimoji="0" lang="en-GB" sz="2000" b="0" i="0" u="none" strike="noStrike" kern="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
        <p:nvSpPr>
          <p:cNvPr id="2109645190" name="CasellaDiTesto 2">
            <a:extLst>
              <a:ext uri="{FF2B5EF4-FFF2-40B4-BE49-F238E27FC236}">
                <a16:creationId xmlns:a16="http://schemas.microsoft.com/office/drawing/2014/main" id="{614A3292-27BB-8AAB-7D59-2C600CA78D20}"/>
              </a:ext>
            </a:extLst>
          </p:cNvPr>
          <p:cNvSpPr txBox="1"/>
          <p:nvPr/>
        </p:nvSpPr>
        <p:spPr bwMode="auto">
          <a:xfrm>
            <a:off x="443371" y="3541597"/>
            <a:ext cx="11305257" cy="2643737"/>
          </a:xfrm>
          <a:prstGeom prst="rect">
            <a:avLst/>
          </a:prstGeom>
          <a:noFill/>
        </p:spPr>
        <p:txBody>
          <a:bodyPr wrap="square">
            <a:noAutofit/>
          </a:bodyPr>
          <a:lstStyle>
            <a:defPPr>
              <a:defRPr lang="fr-FR"/>
            </a:defPPr>
            <a:lvl1pPr marL="342900" marR="0" lvl="0" indent="-342900" algn="just" fontAlgn="base">
              <a:lnSpc>
                <a:spcPct val="120000"/>
              </a:lnSpc>
              <a:buClrTx/>
              <a:buSzTx/>
              <a:buFont typeface="Arial" panose="020B0604020202020204" pitchFamily="34" charset="0"/>
              <a:buChar char="•"/>
              <a:tabLst/>
              <a:defRPr kumimoji="0" sz="2000" b="0" i="0" u="none" strike="noStrike" kern="0" cap="none" spc="0" normalizeH="0" baseline="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defRPr>
            </a:lvl1pPr>
            <a:lvl2pPr marL="744882" marR="0" lvl="1" indent="-286493" algn="just" fontAlgn="auto">
              <a:lnSpc>
                <a:spcPct val="120000"/>
              </a:lnSpc>
              <a:buClrTx/>
              <a:buSzTx/>
              <a:buFont typeface="Wingdings" panose="05000000000000000000" pitchFamily="2" charset="2"/>
              <a:buChar char="ü"/>
              <a:tabLst/>
              <a:defRPr kumimoji="0" sz="2000" b="0" i="0" u="none" strike="noStrike" kern="0" cap="none" spc="0" normalizeH="0" baseline="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defRPr>
            </a:lvl2pPr>
          </a:lstStyle>
          <a:p>
            <a:pPr marL="0" indent="0">
              <a:buNone/>
            </a:pPr>
            <a:r>
              <a:rPr lang="en-US" b="1" dirty="0"/>
              <a:t>Med-TSO </a:t>
            </a:r>
            <a:r>
              <a:rPr lang="en-US" dirty="0"/>
              <a:t>as a </a:t>
            </a:r>
            <a:r>
              <a:rPr lang="en-US" b="1" dirty="0"/>
              <a:t>multilateral cooperation platform </a:t>
            </a:r>
            <a:r>
              <a:rPr lang="en-US" dirty="0"/>
              <a:t>to develop common tools and methodologies, while promoting mutual trust </a:t>
            </a:r>
          </a:p>
          <a:p>
            <a:r>
              <a:rPr lang="en-US" dirty="0"/>
              <a:t>provide the </a:t>
            </a:r>
            <a:r>
              <a:rPr lang="en-US" b="1" dirty="0"/>
              <a:t>technical competence </a:t>
            </a:r>
            <a:r>
              <a:rPr lang="en-US" dirty="0"/>
              <a:t>to foster regional integration</a:t>
            </a:r>
          </a:p>
          <a:p>
            <a:r>
              <a:rPr lang="en-US" dirty="0"/>
              <a:t>support the effective </a:t>
            </a:r>
            <a:r>
              <a:rPr lang="en-US" b="1" dirty="0"/>
              <a:t>development of the grid </a:t>
            </a:r>
            <a:r>
              <a:rPr lang="en-US" dirty="0"/>
              <a:t>also on the S-S axis</a:t>
            </a:r>
          </a:p>
          <a:p>
            <a:r>
              <a:rPr lang="en-US" dirty="0"/>
              <a:t>develop a tight </a:t>
            </a:r>
            <a:r>
              <a:rPr lang="en-US" b="1" dirty="0"/>
              <a:t>cooperation among Members AND Institutions, IFIs and stakeholders</a:t>
            </a:r>
          </a:p>
          <a:p>
            <a:r>
              <a:rPr lang="en-US" b="1" dirty="0"/>
              <a:t>Action Plan 2025-30 </a:t>
            </a:r>
            <a:r>
              <a:rPr lang="en-US" dirty="0"/>
              <a:t>to identify needs and proposes activities to progress in the creation of a Euro-Mediterranean interconnected HV Transmission Network</a:t>
            </a:r>
          </a:p>
        </p:txBody>
      </p:sp>
    </p:spTree>
    <p:extLst>
      <p:ext uri="{BB962C8B-B14F-4D97-AF65-F5344CB8AC3E}">
        <p14:creationId xmlns:p14="http://schemas.microsoft.com/office/powerpoint/2010/main" val="43012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06905-E6FB-428B-8A0C-0BFAB16B346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96CCFCD-05B2-51BF-ED7A-EECE99F00EF9}"/>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Rettangolo 183">
            <a:extLst>
              <a:ext uri="{FF2B5EF4-FFF2-40B4-BE49-F238E27FC236}">
                <a16:creationId xmlns:a16="http://schemas.microsoft.com/office/drawing/2014/main" id="{B3860471-2D29-BF81-3DB0-2D27895E2250}"/>
              </a:ext>
            </a:extLst>
          </p:cNvPr>
          <p:cNvSpPr/>
          <p:nvPr/>
        </p:nvSpPr>
        <p:spPr bwMode="auto">
          <a:xfrm>
            <a:off x="8997856" y="1745859"/>
            <a:ext cx="2813811" cy="3579322"/>
          </a:xfrm>
          <a:prstGeom prst="rect">
            <a:avLst/>
          </a:prstGeom>
          <a:solidFill>
            <a:srgbClr val="002060"/>
          </a:solidFill>
        </p:spPr>
        <p:txBody>
          <a:bodyPr wrap="square">
            <a:spAutoFit/>
          </a:bodyPr>
          <a:lstStyle/>
          <a:p>
            <a:pPr marL="372958" marR="0" lvl="0" indent="-372958" algn="l" defTabSz="914400" eaLnBrk="1" fontAlgn="auto" latinLnBrk="0" hangingPunct="1">
              <a:lnSpc>
                <a:spcPct val="100000"/>
              </a:lnSpc>
              <a:spcBef>
                <a:spcPts val="601"/>
              </a:spcBef>
              <a:spcAft>
                <a:spcPts val="0"/>
              </a:spcAft>
              <a:buClrTx/>
              <a:buSzTx/>
              <a:buFont typeface="Arial"/>
              <a:buChar char="•"/>
              <a:tabLst/>
              <a:defRPr/>
            </a:pPr>
            <a:r>
              <a:rPr kumimoji="0" lang="en-GB" sz="2406" b="1"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Gradual approach </a:t>
            </a:r>
            <a:endParaRPr kumimoji="0" sz="1103" b="0"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l" defTabSz="914400" eaLnBrk="1" fontAlgn="auto" latinLnBrk="0" hangingPunct="1">
              <a:lnSpc>
                <a:spcPct val="100000"/>
              </a:lnSpc>
              <a:spcBef>
                <a:spcPts val="601"/>
              </a:spcBef>
              <a:spcAft>
                <a:spcPts val="0"/>
              </a:spcAft>
              <a:buClrTx/>
              <a:buSzTx/>
              <a:buFontTx/>
              <a:buNone/>
              <a:tabLst/>
              <a:defRPr/>
            </a:pPr>
            <a:endParaRPr kumimoji="0" sz="1604" b="0"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marL="343789" marR="0" lvl="0" indent="-343789" algn="l" defTabSz="914400" eaLnBrk="1" fontAlgn="auto" latinLnBrk="0" hangingPunct="1">
              <a:lnSpc>
                <a:spcPct val="100000"/>
              </a:lnSpc>
              <a:spcBef>
                <a:spcPts val="601"/>
              </a:spcBef>
              <a:spcAft>
                <a:spcPts val="0"/>
              </a:spcAft>
              <a:buClrTx/>
              <a:buSzTx/>
              <a:buFont typeface="Arial"/>
              <a:buChar char="•"/>
              <a:tabLst/>
              <a:defRPr/>
            </a:pPr>
            <a:r>
              <a:rPr kumimoji="0" lang="en-GB" sz="2406" b="1"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No one-size-fits-all solutions</a:t>
            </a:r>
            <a:endParaRPr kumimoji="0" sz="1103" b="0"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l" defTabSz="914400" eaLnBrk="1" fontAlgn="auto" latinLnBrk="0" hangingPunct="1">
              <a:lnSpc>
                <a:spcPct val="100000"/>
              </a:lnSpc>
              <a:spcBef>
                <a:spcPts val="601"/>
              </a:spcBef>
              <a:spcAft>
                <a:spcPts val="0"/>
              </a:spcAft>
              <a:buClrTx/>
              <a:buSzTx/>
              <a:buFontTx/>
              <a:buNone/>
              <a:tabLst/>
              <a:defRPr/>
            </a:pPr>
            <a:endParaRPr kumimoji="0" sz="1604" b="0"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marL="343789" marR="0" lvl="0" indent="-343789" algn="l" defTabSz="914400" eaLnBrk="1" fontAlgn="auto" latinLnBrk="0" hangingPunct="1">
              <a:lnSpc>
                <a:spcPct val="100000"/>
              </a:lnSpc>
              <a:spcBef>
                <a:spcPts val="601"/>
              </a:spcBef>
              <a:spcAft>
                <a:spcPts val="0"/>
              </a:spcAft>
              <a:buClrTx/>
              <a:buSzTx/>
              <a:buFont typeface="Arial"/>
              <a:buChar char="•"/>
              <a:tabLst/>
              <a:defRPr/>
            </a:pPr>
            <a:r>
              <a:rPr kumimoji="0" lang="en-GB" sz="2406" b="1"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Sub-regional approach</a:t>
            </a:r>
            <a:endParaRPr kumimoji="0" sz="1604" b="0" i="0" u="none" strike="noStrike" kern="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p:txBody>
      </p:sp>
      <p:pic>
        <p:nvPicPr>
          <p:cNvPr id="4" name="Immagine 8">
            <a:extLst>
              <a:ext uri="{FF2B5EF4-FFF2-40B4-BE49-F238E27FC236}">
                <a16:creationId xmlns:a16="http://schemas.microsoft.com/office/drawing/2014/main" id="{8CEE5756-FE3B-40BA-87C9-3687838B032F}"/>
              </a:ext>
            </a:extLst>
          </p:cNvPr>
          <p:cNvPicPr>
            <a:picLocks noChangeAspect="1"/>
          </p:cNvPicPr>
          <p:nvPr/>
        </p:nvPicPr>
        <p:blipFill>
          <a:blip r:embed="rId2"/>
          <a:stretch/>
        </p:blipFill>
        <p:spPr bwMode="auto">
          <a:xfrm>
            <a:off x="273652" y="2519178"/>
            <a:ext cx="1507006" cy="405204"/>
          </a:xfrm>
          <a:prstGeom prst="rect">
            <a:avLst/>
          </a:prstGeom>
        </p:spPr>
      </p:pic>
      <p:sp>
        <p:nvSpPr>
          <p:cNvPr id="5" name="CasellaDiTesto 11">
            <a:extLst>
              <a:ext uri="{FF2B5EF4-FFF2-40B4-BE49-F238E27FC236}">
                <a16:creationId xmlns:a16="http://schemas.microsoft.com/office/drawing/2014/main" id="{1917A852-9140-E1E7-DB18-66C15CFAA37E}"/>
              </a:ext>
            </a:extLst>
          </p:cNvPr>
          <p:cNvSpPr txBox="1"/>
          <p:nvPr/>
        </p:nvSpPr>
        <p:spPr bwMode="auto">
          <a:xfrm>
            <a:off x="2541277" y="983699"/>
            <a:ext cx="5736268" cy="382746"/>
          </a:xfrm>
          <a:prstGeom prst="rect">
            <a:avLst/>
          </a:prstGeom>
          <a:noFill/>
        </p:spPr>
        <p:txBody>
          <a:bodyPr wrap="square" rtlCol="0">
            <a:spAutoFit/>
          </a:bodyPr>
          <a:lstStyle/>
          <a:p>
            <a:pPr marL="0" marR="0" lvl="1" indent="0" algn="l" defTabSz="914400" eaLnBrk="1" fontAlgn="auto" latinLnBrk="0" hangingPunct="1">
              <a:lnSpc>
                <a:spcPct val="113999"/>
              </a:lnSpc>
              <a:spcBef>
                <a:spcPts val="0"/>
              </a:spcBef>
              <a:spcAft>
                <a:spcPts val="300"/>
              </a:spcAft>
              <a:buClrTx/>
              <a:buSzTx/>
              <a:buFontTx/>
              <a:buNone/>
              <a:tabLst/>
              <a:defRPr/>
            </a:pPr>
            <a:r>
              <a:rPr kumimoji="0" lang="en-GB"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Supporting Med-TSO work programme since 2015</a:t>
            </a:r>
            <a:endParaRPr kumimoji="0" lang="it-IT"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6" name="CasellaDiTesto 13">
            <a:extLst>
              <a:ext uri="{FF2B5EF4-FFF2-40B4-BE49-F238E27FC236}">
                <a16:creationId xmlns:a16="http://schemas.microsoft.com/office/drawing/2014/main" id="{C94D41A7-BD81-AA4C-272E-11C32D8A08F3}"/>
              </a:ext>
            </a:extLst>
          </p:cNvPr>
          <p:cNvSpPr txBox="1"/>
          <p:nvPr/>
        </p:nvSpPr>
        <p:spPr bwMode="auto">
          <a:xfrm>
            <a:off x="2511897" y="3076815"/>
            <a:ext cx="4289834" cy="381888"/>
          </a:xfrm>
          <a:prstGeom prst="rect">
            <a:avLst/>
          </a:prstGeom>
          <a:noFill/>
        </p:spPr>
        <p:txBody>
          <a:bodyPr wrap="square" rtlCol="0">
            <a:spAutoFit/>
          </a:bodyPr>
          <a:lstStyle/>
          <a:p>
            <a:pPr marL="0" marR="0" lvl="0" indent="0" algn="l" defTabSz="914400" eaLnBrk="1" fontAlgn="auto" latinLnBrk="0" hangingPunct="1">
              <a:lnSpc>
                <a:spcPct val="113999"/>
              </a:lnSpc>
              <a:spcBef>
                <a:spcPts val="0"/>
              </a:spcBef>
              <a:spcAft>
                <a:spcPts val="601"/>
              </a:spcAft>
              <a:buClrTx/>
              <a:buSzTx/>
              <a:buFontTx/>
              <a:buNone/>
              <a:tabLst/>
              <a:defRPr/>
            </a:pPr>
            <a:r>
              <a:rPr kumimoji="0" lang="it-IT"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Cooperation framework since </a:t>
            </a:r>
            <a:r>
              <a:rPr kumimoji="0" lang="en-GB"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2014</a:t>
            </a:r>
            <a:endParaRPr kumimoji="0" lang="en-US"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CasellaDiTesto 14">
            <a:extLst>
              <a:ext uri="{FF2B5EF4-FFF2-40B4-BE49-F238E27FC236}">
                <a16:creationId xmlns:a16="http://schemas.microsoft.com/office/drawing/2014/main" id="{8014E309-13E4-C044-CCFC-AB4552B0C413}"/>
              </a:ext>
            </a:extLst>
          </p:cNvPr>
          <p:cNvSpPr txBox="1"/>
          <p:nvPr/>
        </p:nvSpPr>
        <p:spPr bwMode="auto">
          <a:xfrm>
            <a:off x="2521950" y="2498840"/>
            <a:ext cx="5717576" cy="381888"/>
          </a:xfrm>
          <a:prstGeom prst="rect">
            <a:avLst/>
          </a:prstGeom>
          <a:noFill/>
        </p:spPr>
        <p:txBody>
          <a:bodyPr wrap="square" rtlCol="0">
            <a:spAutoFit/>
          </a:bodyPr>
          <a:lstStyle/>
          <a:p>
            <a:pPr marL="0" marR="0" lvl="0" indent="0" algn="l" defTabSz="914400" eaLnBrk="1" fontAlgn="auto" latinLnBrk="0" hangingPunct="1">
              <a:lnSpc>
                <a:spcPct val="113999"/>
              </a:lnSpc>
              <a:spcBef>
                <a:spcPts val="0"/>
              </a:spcBef>
              <a:spcAft>
                <a:spcPts val="601"/>
              </a:spcAft>
              <a:buClrTx/>
              <a:buSzTx/>
              <a:buFontTx/>
              <a:buNone/>
              <a:tabLst/>
              <a:defRPr/>
            </a:pPr>
            <a:r>
              <a:rPr kumimoji="0" lang="it-IT"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Med-TSO is active stakeholder in </a:t>
            </a:r>
            <a:r>
              <a:rPr kumimoji="0" lang="en-GB"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Ufm </a:t>
            </a:r>
            <a:r>
              <a:rPr kumimoji="0" lang="en-GB" sz="1805" b="0" i="1"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REM Platform</a:t>
            </a:r>
            <a:endParaRPr kumimoji="0" lang="en-GB" sz="1805" b="0" i="0" u="none" strike="noStrike" kern="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8" name="Immagine 15">
            <a:extLst>
              <a:ext uri="{FF2B5EF4-FFF2-40B4-BE49-F238E27FC236}">
                <a16:creationId xmlns:a16="http://schemas.microsoft.com/office/drawing/2014/main" id="{DE3B8238-7CD3-5BFE-5F42-2EB6850FE10D}"/>
              </a:ext>
            </a:extLst>
          </p:cNvPr>
          <p:cNvPicPr>
            <a:picLocks noChangeAspect="1"/>
          </p:cNvPicPr>
          <p:nvPr/>
        </p:nvPicPr>
        <p:blipFill>
          <a:blip r:embed="rId3"/>
          <a:stretch/>
        </p:blipFill>
        <p:spPr bwMode="auto">
          <a:xfrm>
            <a:off x="543672" y="742825"/>
            <a:ext cx="1209555" cy="886955"/>
          </a:xfrm>
          <a:prstGeom prst="rect">
            <a:avLst/>
          </a:prstGeom>
        </p:spPr>
      </p:pic>
      <p:pic>
        <p:nvPicPr>
          <p:cNvPr id="9" name="Immagine 16">
            <a:extLst>
              <a:ext uri="{FF2B5EF4-FFF2-40B4-BE49-F238E27FC236}">
                <a16:creationId xmlns:a16="http://schemas.microsoft.com/office/drawing/2014/main" id="{8F62DB38-A70B-5475-23BC-2D7E329BB120}"/>
              </a:ext>
            </a:extLst>
          </p:cNvPr>
          <p:cNvPicPr>
            <a:picLocks noChangeAspect="1"/>
          </p:cNvPicPr>
          <p:nvPr/>
        </p:nvPicPr>
        <p:blipFill>
          <a:blip r:embed="rId4"/>
          <a:stretch/>
        </p:blipFill>
        <p:spPr bwMode="auto">
          <a:xfrm>
            <a:off x="396516" y="3061668"/>
            <a:ext cx="1289709" cy="546983"/>
          </a:xfrm>
          <a:prstGeom prst="rect">
            <a:avLst/>
          </a:prstGeom>
        </p:spPr>
      </p:pic>
      <p:pic>
        <p:nvPicPr>
          <p:cNvPr id="11" name="Immagine 18">
            <a:extLst>
              <a:ext uri="{FF2B5EF4-FFF2-40B4-BE49-F238E27FC236}">
                <a16:creationId xmlns:a16="http://schemas.microsoft.com/office/drawing/2014/main" id="{3560806F-CBB9-58D5-C1E2-D2F344428097}"/>
              </a:ext>
            </a:extLst>
          </p:cNvPr>
          <p:cNvPicPr>
            <a:picLocks noChangeAspect="1"/>
          </p:cNvPicPr>
          <p:nvPr/>
        </p:nvPicPr>
        <p:blipFill>
          <a:blip r:embed="rId5"/>
          <a:stretch/>
        </p:blipFill>
        <p:spPr bwMode="auto">
          <a:xfrm>
            <a:off x="382302" y="3706970"/>
            <a:ext cx="1289709" cy="494766"/>
          </a:xfrm>
          <a:prstGeom prst="rect">
            <a:avLst/>
          </a:prstGeom>
        </p:spPr>
      </p:pic>
      <p:sp>
        <p:nvSpPr>
          <p:cNvPr id="12" name="CasellaDiTesto 11">
            <a:extLst>
              <a:ext uri="{FF2B5EF4-FFF2-40B4-BE49-F238E27FC236}">
                <a16:creationId xmlns:a16="http://schemas.microsoft.com/office/drawing/2014/main" id="{590C6E24-9183-1697-B9BD-2FDFC30F9009}"/>
              </a:ext>
            </a:extLst>
          </p:cNvPr>
          <p:cNvSpPr txBox="1"/>
          <p:nvPr/>
        </p:nvSpPr>
        <p:spPr bwMode="auto">
          <a:xfrm>
            <a:off x="2521951" y="3714071"/>
            <a:ext cx="5717502" cy="358697"/>
          </a:xfrm>
          <a:prstGeom prst="rect">
            <a:avLst/>
          </a:prstGeom>
          <a:noFill/>
        </p:spPr>
        <p:txBody>
          <a:bodyPr vertOverflow="overflow" horzOverflow="overflow" vert="horz" wrap="square" lIns="91668" tIns="45834" rIns="91668" bIns="45834" numCol="1" spcCol="0" rtlCol="0" fromWordArt="0" anchor="t" anchorCtr="0" forceAA="0" compatLnSpc="0">
            <a:spAutoFit/>
          </a:bodyPr>
          <a:lstStyle/>
          <a:p>
            <a:pPr marL="0" marR="0" lvl="1" indent="0" algn="l" defTabSz="914400" eaLnBrk="1" fontAlgn="auto" latinLnBrk="0" hangingPunct="1">
              <a:lnSpc>
                <a:spcPct val="100000"/>
              </a:lnSpc>
              <a:spcBef>
                <a:spcPts val="0"/>
              </a:spcBef>
              <a:spcAft>
                <a:spcPts val="299"/>
              </a:spcAft>
              <a:buClrTx/>
              <a:buSzTx/>
              <a:buFontTx/>
              <a:buNone/>
              <a:tabLst/>
              <a:defRPr/>
            </a:pPr>
            <a:r>
              <a:rPr kumimoji="0" lang="en-US"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Long-term joint cooperation agreement since 2017</a:t>
            </a:r>
            <a:endParaRPr kumimoji="0" sz="1203"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3" name="Immagine 12">
            <a:extLst>
              <a:ext uri="{FF2B5EF4-FFF2-40B4-BE49-F238E27FC236}">
                <a16:creationId xmlns:a16="http://schemas.microsoft.com/office/drawing/2014/main" id="{0066A939-64C9-51E1-A698-409D278C6E13}"/>
              </a:ext>
            </a:extLst>
          </p:cNvPr>
          <p:cNvPicPr>
            <a:picLocks noChangeAspect="1"/>
          </p:cNvPicPr>
          <p:nvPr/>
        </p:nvPicPr>
        <p:blipFill>
          <a:blip r:embed="rId6"/>
          <a:stretch/>
        </p:blipFill>
        <p:spPr bwMode="auto">
          <a:xfrm>
            <a:off x="694993" y="1546055"/>
            <a:ext cx="786754" cy="907214"/>
          </a:xfrm>
          <a:prstGeom prst="rect">
            <a:avLst/>
          </a:prstGeom>
        </p:spPr>
      </p:pic>
      <p:sp>
        <p:nvSpPr>
          <p:cNvPr id="14" name="CasellaDiTesto 11">
            <a:extLst>
              <a:ext uri="{FF2B5EF4-FFF2-40B4-BE49-F238E27FC236}">
                <a16:creationId xmlns:a16="http://schemas.microsoft.com/office/drawing/2014/main" id="{B47445D3-4F05-A4B4-ACB1-C1C5EB8A390B}"/>
              </a:ext>
            </a:extLst>
          </p:cNvPr>
          <p:cNvSpPr txBox="1"/>
          <p:nvPr/>
        </p:nvSpPr>
        <p:spPr bwMode="auto">
          <a:xfrm>
            <a:off x="2511896" y="1622390"/>
            <a:ext cx="5421073" cy="699166"/>
          </a:xfrm>
          <a:prstGeom prst="rect">
            <a:avLst/>
          </a:prstGeom>
          <a:noFill/>
        </p:spPr>
        <p:txBody>
          <a:bodyPr wrap="square" rtlCol="0">
            <a:spAutoFit/>
          </a:bodyPr>
          <a:lstStyle/>
          <a:p>
            <a:pPr marL="0" marR="0" lvl="1" indent="0" algn="l" defTabSz="914400" eaLnBrk="1" fontAlgn="auto" latinLnBrk="0" hangingPunct="1">
              <a:lnSpc>
                <a:spcPct val="113999"/>
              </a:lnSpc>
              <a:spcBef>
                <a:spcPts val="0"/>
              </a:spcBef>
              <a:spcAft>
                <a:spcPts val="299"/>
              </a:spcAft>
              <a:buClrTx/>
              <a:buSzTx/>
              <a:buFontTx/>
              <a:buNone/>
              <a:tabLst/>
              <a:defRPr/>
            </a:pPr>
            <a:r>
              <a:rPr kumimoji="0" lang="en-GB"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MoU signed with the League of Arab States for developing common initiatives </a:t>
            </a:r>
            <a:endParaRPr kumimoji="0" lang="it-IT"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5" name="Gallone 15">
            <a:extLst>
              <a:ext uri="{FF2B5EF4-FFF2-40B4-BE49-F238E27FC236}">
                <a16:creationId xmlns:a16="http://schemas.microsoft.com/office/drawing/2014/main" id="{C94225C3-15DB-DF82-8887-D36D82798640}"/>
              </a:ext>
            </a:extLst>
          </p:cNvPr>
          <p:cNvSpPr>
            <a:spLocks noChangeAspect="1"/>
          </p:cNvSpPr>
          <p:nvPr/>
        </p:nvSpPr>
        <p:spPr bwMode="auto">
          <a:xfrm flipV="1">
            <a:off x="8081017" y="866609"/>
            <a:ext cx="647322" cy="5142291"/>
          </a:xfrm>
          <a:prstGeom prst="chevron">
            <a:avLst>
              <a:gd name="adj" fmla="val 89828"/>
            </a:avLst>
          </a:prstGeom>
          <a:solidFill>
            <a:schemeClr val="tx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a:spcBef>
                <a:spcPts val="0"/>
              </a:spcBef>
              <a:spcAft>
                <a:spcPts val="0"/>
              </a:spcAft>
              <a:defRPr>
                <a:solidFill>
                  <a:schemeClr val="lt1"/>
                </a:solidFill>
                <a:latin typeface="+mn-lt"/>
                <a:ea typeface="+mn-ea"/>
                <a:cs typeface="+mn-cs"/>
              </a:defRPr>
            </a:lvl1pPr>
            <a:lvl2pPr marL="457200" algn="l">
              <a:spcBef>
                <a:spcPts val="0"/>
              </a:spcBef>
              <a:spcAft>
                <a:spcPts val="0"/>
              </a:spcAft>
              <a:defRPr>
                <a:solidFill>
                  <a:schemeClr val="lt1"/>
                </a:solidFill>
                <a:latin typeface="+mn-lt"/>
                <a:ea typeface="+mn-ea"/>
                <a:cs typeface="+mn-cs"/>
              </a:defRPr>
            </a:lvl2pPr>
            <a:lvl3pPr marL="914400" algn="l">
              <a:spcBef>
                <a:spcPts val="0"/>
              </a:spcBef>
              <a:spcAft>
                <a:spcPts val="0"/>
              </a:spcAft>
              <a:defRPr>
                <a:solidFill>
                  <a:schemeClr val="lt1"/>
                </a:solidFill>
                <a:latin typeface="+mn-lt"/>
                <a:ea typeface="+mn-ea"/>
                <a:cs typeface="+mn-cs"/>
              </a:defRPr>
            </a:lvl3pPr>
            <a:lvl4pPr marL="1371600" algn="l">
              <a:spcBef>
                <a:spcPts val="0"/>
              </a:spcBef>
              <a:spcAft>
                <a:spcPts val="0"/>
              </a:spcAft>
              <a:defRPr>
                <a:solidFill>
                  <a:schemeClr val="lt1"/>
                </a:solidFill>
                <a:latin typeface="+mn-lt"/>
                <a:ea typeface="+mn-ea"/>
                <a:cs typeface="+mn-cs"/>
              </a:defRPr>
            </a:lvl4pPr>
            <a:lvl5pPr marL="1828800" algn="l">
              <a:spcBef>
                <a:spcPts val="0"/>
              </a:spcBef>
              <a:spcAft>
                <a:spcPts val="0"/>
              </a:spcAft>
              <a:defRPr>
                <a:solidFill>
                  <a:schemeClr val="lt1"/>
                </a:solidFill>
                <a:latin typeface="+mn-lt"/>
                <a:ea typeface="+mn-ea"/>
                <a:cs typeface="+mn-cs"/>
              </a:defRPr>
            </a:lvl5pPr>
            <a:lvl6pPr marL="2286000" algn="l" defTabSz="914400">
              <a:defRPr>
                <a:solidFill>
                  <a:schemeClr val="lt1"/>
                </a:solidFill>
                <a:latin typeface="+mn-lt"/>
                <a:ea typeface="+mn-ea"/>
                <a:cs typeface="+mn-cs"/>
              </a:defRPr>
            </a:lvl6pPr>
            <a:lvl7pPr marL="2743200" algn="l" defTabSz="914400">
              <a:defRPr>
                <a:solidFill>
                  <a:schemeClr val="lt1"/>
                </a:solidFill>
                <a:latin typeface="+mn-lt"/>
                <a:ea typeface="+mn-ea"/>
                <a:cs typeface="+mn-cs"/>
              </a:defRPr>
            </a:lvl7pPr>
            <a:lvl8pPr marL="3200400" algn="l" defTabSz="914400">
              <a:defRPr>
                <a:solidFill>
                  <a:schemeClr val="lt1"/>
                </a:solidFill>
                <a:latin typeface="+mn-lt"/>
                <a:ea typeface="+mn-ea"/>
                <a:cs typeface="+mn-cs"/>
              </a:defRPr>
            </a:lvl8pPr>
            <a:lvl9pPr marL="3657600" algn="l" defTabSz="914400">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4"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6" name="Freccia a destra 15">
            <a:extLst>
              <a:ext uri="{FF2B5EF4-FFF2-40B4-BE49-F238E27FC236}">
                <a16:creationId xmlns:a16="http://schemas.microsoft.com/office/drawing/2014/main" id="{1186A582-0FBD-4776-C880-9A3AEFF3D512}"/>
              </a:ext>
            </a:extLst>
          </p:cNvPr>
          <p:cNvSpPr/>
          <p:nvPr/>
        </p:nvSpPr>
        <p:spPr bwMode="auto">
          <a:xfrm>
            <a:off x="1881608" y="1128468"/>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7" name="Freccia a destra 16">
            <a:extLst>
              <a:ext uri="{FF2B5EF4-FFF2-40B4-BE49-F238E27FC236}">
                <a16:creationId xmlns:a16="http://schemas.microsoft.com/office/drawing/2014/main" id="{A0E42B87-A71E-B75F-29C1-5EE82B81E65E}"/>
              </a:ext>
            </a:extLst>
          </p:cNvPr>
          <p:cNvSpPr/>
          <p:nvPr/>
        </p:nvSpPr>
        <p:spPr bwMode="auto">
          <a:xfrm>
            <a:off x="1881608" y="1956398"/>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8" name="Freccia a destra 17">
            <a:extLst>
              <a:ext uri="{FF2B5EF4-FFF2-40B4-BE49-F238E27FC236}">
                <a16:creationId xmlns:a16="http://schemas.microsoft.com/office/drawing/2014/main" id="{FE8451C7-9BE5-7C2C-00D3-E44192B604C2}"/>
              </a:ext>
            </a:extLst>
          </p:cNvPr>
          <p:cNvSpPr/>
          <p:nvPr/>
        </p:nvSpPr>
        <p:spPr bwMode="auto">
          <a:xfrm>
            <a:off x="1881608" y="2629553"/>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9" name="Freccia a destra 18">
            <a:extLst>
              <a:ext uri="{FF2B5EF4-FFF2-40B4-BE49-F238E27FC236}">
                <a16:creationId xmlns:a16="http://schemas.microsoft.com/office/drawing/2014/main" id="{9B6BA25C-C83C-D6E9-9074-285330E6E317}"/>
              </a:ext>
            </a:extLst>
          </p:cNvPr>
          <p:cNvSpPr/>
          <p:nvPr/>
        </p:nvSpPr>
        <p:spPr bwMode="auto">
          <a:xfrm>
            <a:off x="1881608" y="3221191"/>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0" name="Freccia a destra 19">
            <a:extLst>
              <a:ext uri="{FF2B5EF4-FFF2-40B4-BE49-F238E27FC236}">
                <a16:creationId xmlns:a16="http://schemas.microsoft.com/office/drawing/2014/main" id="{49836E9A-EAC2-E504-857B-0F950CDEBE65}"/>
              </a:ext>
            </a:extLst>
          </p:cNvPr>
          <p:cNvSpPr/>
          <p:nvPr/>
        </p:nvSpPr>
        <p:spPr bwMode="auto">
          <a:xfrm>
            <a:off x="1881608" y="3860775"/>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5" name="Google Shape;100;gb7e329212b_0_30">
            <a:extLst>
              <a:ext uri="{FF2B5EF4-FFF2-40B4-BE49-F238E27FC236}">
                <a16:creationId xmlns:a16="http://schemas.microsoft.com/office/drawing/2014/main" id="{ED97DC03-960D-FA20-77CC-95C471B052F8}"/>
              </a:ext>
            </a:extLst>
          </p:cNvPr>
          <p:cNvSpPr txBox="1"/>
          <p:nvPr/>
        </p:nvSpPr>
        <p:spPr bwMode="auto">
          <a:xfrm>
            <a:off x="2618497" y="4474288"/>
            <a:ext cx="4907780" cy="1198478"/>
          </a:xfrm>
          <a:prstGeom prst="rect">
            <a:avLst/>
          </a:prstGeom>
          <a:noFill/>
          <a:ln>
            <a:noFill/>
          </a:ln>
        </p:spPr>
        <p:txBody>
          <a:bodyPr spcFirstLastPara="1" wrap="square" lIns="50789" tIns="50789" rIns="50789" bIns="50789" anchor="t" anchorCtr="0">
            <a:noAutofit/>
          </a:bodyPr>
          <a:lstStyle/>
          <a:p>
            <a:pPr marL="0" marR="0" lvl="0" indent="0" algn="l" defTabSz="914400" eaLnBrk="1" fontAlgn="auto" latinLnBrk="0" hangingPunct="1">
              <a:lnSpc>
                <a:spcPct val="114999"/>
              </a:lnSpc>
              <a:spcBef>
                <a:spcPts val="599"/>
              </a:spcBef>
              <a:spcAft>
                <a:spcPts val="599"/>
              </a:spcAft>
              <a:buClrTx/>
              <a:buSzTx/>
              <a:buFontTx/>
              <a:buNone/>
              <a:tabLst/>
              <a:defRPr/>
            </a:pPr>
            <a:r>
              <a:rPr kumimoji="0" lang="en-US" sz="1805" b="0" i="0" u="none" strike="noStrike" kern="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Cooperation within UfM energy platforms and strengthened collaboration for the development of long-term energy scenarios</a:t>
            </a:r>
            <a:endParaRPr kumimoji="0" sz="1805"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26" name="Picture 2">
            <a:extLst>
              <a:ext uri="{FF2B5EF4-FFF2-40B4-BE49-F238E27FC236}">
                <a16:creationId xmlns:a16="http://schemas.microsoft.com/office/drawing/2014/main" id="{149249CD-4FD6-5F2A-C8A9-D2E3296A23E7}"/>
              </a:ext>
            </a:extLst>
          </p:cNvPr>
          <p:cNvPicPr>
            <a:picLocks noChangeAspect="1" noChangeArrowheads="1"/>
          </p:cNvPicPr>
          <p:nvPr/>
        </p:nvPicPr>
        <p:blipFill>
          <a:blip r:embed="rId7"/>
          <a:stretch/>
        </p:blipFill>
        <p:spPr bwMode="auto">
          <a:xfrm>
            <a:off x="374802" y="4770759"/>
            <a:ext cx="837762" cy="664080"/>
          </a:xfrm>
          <a:prstGeom prst="rect">
            <a:avLst/>
          </a:prstGeom>
          <a:noFill/>
        </p:spPr>
      </p:pic>
      <p:sp>
        <p:nvSpPr>
          <p:cNvPr id="27" name="Freccia a destra 26">
            <a:extLst>
              <a:ext uri="{FF2B5EF4-FFF2-40B4-BE49-F238E27FC236}">
                <a16:creationId xmlns:a16="http://schemas.microsoft.com/office/drawing/2014/main" id="{E16D023F-2B0B-5FC7-1BFC-D8C7A5638C8E}"/>
              </a:ext>
            </a:extLst>
          </p:cNvPr>
          <p:cNvSpPr/>
          <p:nvPr/>
        </p:nvSpPr>
        <p:spPr bwMode="auto">
          <a:xfrm>
            <a:off x="1876799" y="4972944"/>
            <a:ext cx="593650" cy="143780"/>
          </a:xfrm>
          <a:prstGeom prst="rightArrow">
            <a:avLst>
              <a:gd name="adj1" fmla="val 50000"/>
              <a:gd name="adj2" fmla="val 50000"/>
            </a:avLst>
          </a:prstGeom>
          <a:solidFill>
            <a:schemeClr val="tx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3" b="0" i="0" u="none" strike="noStrike" kern="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9" name="Google Shape;344;g10965efb552_8_221">
            <a:extLst>
              <a:ext uri="{FF2B5EF4-FFF2-40B4-BE49-F238E27FC236}">
                <a16:creationId xmlns:a16="http://schemas.microsoft.com/office/drawing/2014/main" id="{F5AA61BC-02F0-4DE7-DAC7-CC0BD2909158}"/>
              </a:ext>
            </a:extLst>
          </p:cNvPr>
          <p:cNvSpPr txBox="1"/>
          <p:nvPr/>
        </p:nvSpPr>
        <p:spPr bwMode="auto">
          <a:xfrm>
            <a:off x="382651" y="173131"/>
            <a:ext cx="8882841" cy="347639"/>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en-US" sz="2406" b="1" i="0" u="none" strike="noStrike" kern="0" cap="none" spc="98"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Cooperation with main stakeholders</a:t>
            </a:r>
          </a:p>
        </p:txBody>
      </p:sp>
      <p:pic>
        <p:nvPicPr>
          <p:cNvPr id="31" name="Immagine 30">
            <a:extLst>
              <a:ext uri="{FF2B5EF4-FFF2-40B4-BE49-F238E27FC236}">
                <a16:creationId xmlns:a16="http://schemas.microsoft.com/office/drawing/2014/main" id="{79205621-5942-3AB4-C76A-0AA7F6C750C4}"/>
              </a:ext>
            </a:extLst>
          </p:cNvPr>
          <p:cNvPicPr>
            <a:picLocks noChangeAspect="1"/>
          </p:cNvPicPr>
          <p:nvPr/>
        </p:nvPicPr>
        <p:blipFill>
          <a:blip r:embed="rId8"/>
          <a:stretch>
            <a:fillRect/>
          </a:stretch>
        </p:blipFill>
        <p:spPr bwMode="auto">
          <a:xfrm>
            <a:off x="267878" y="4163892"/>
            <a:ext cx="1518553" cy="620792"/>
          </a:xfrm>
          <a:prstGeom prst="rect">
            <a:avLst/>
          </a:prstGeom>
        </p:spPr>
      </p:pic>
      <p:pic>
        <p:nvPicPr>
          <p:cNvPr id="22" name="Immagine 21">
            <a:extLst>
              <a:ext uri="{FF2B5EF4-FFF2-40B4-BE49-F238E27FC236}">
                <a16:creationId xmlns:a16="http://schemas.microsoft.com/office/drawing/2014/main" id="{DCED6C94-2D9C-0BBF-39A7-89AB8555D084}"/>
              </a:ext>
            </a:extLst>
          </p:cNvPr>
          <p:cNvPicPr>
            <a:picLocks noChangeAspect="1"/>
          </p:cNvPicPr>
          <p:nvPr/>
        </p:nvPicPr>
        <p:blipFill>
          <a:blip r:embed="rId9"/>
          <a:stretch>
            <a:fillRect/>
          </a:stretch>
        </p:blipFill>
        <p:spPr>
          <a:xfrm>
            <a:off x="257593" y="5534069"/>
            <a:ext cx="1495634" cy="581106"/>
          </a:xfrm>
          <a:prstGeom prst="rect">
            <a:avLst/>
          </a:prstGeom>
        </p:spPr>
      </p:pic>
    </p:spTree>
    <p:extLst>
      <p:ext uri="{BB962C8B-B14F-4D97-AF65-F5344CB8AC3E}">
        <p14:creationId xmlns:p14="http://schemas.microsoft.com/office/powerpoint/2010/main" val="380280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3C05-0BD3-E5C3-2A39-6A684E8A1CC5}"/>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03B3C15A-2955-2D4A-6888-CBCC2EF927DA}"/>
              </a:ext>
            </a:extLst>
          </p:cNvPr>
          <p:cNvSpPr/>
          <p:nvPr/>
        </p:nvSpPr>
        <p:spPr>
          <a:xfrm>
            <a:off x="340736" y="4170299"/>
            <a:ext cx="8331316" cy="477059"/>
          </a:xfrm>
          <a:prstGeom prst="rect">
            <a:avLst/>
          </a:prstGeom>
          <a:solidFill>
            <a:srgbClr val="CEDBE6"/>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84206575-C1B5-1E22-20FB-EE12FFD5661B}"/>
              </a:ext>
            </a:extLst>
          </p:cNvPr>
          <p:cNvSpPr>
            <a:spLocks noGrp="1"/>
          </p:cNvSpPr>
          <p:nvPr>
            <p:ph type="title"/>
          </p:nvPr>
        </p:nvSpPr>
        <p:spPr>
          <a:xfrm>
            <a:off x="341243" y="2399068"/>
            <a:ext cx="8951422" cy="697832"/>
          </a:xfrm>
        </p:spPr>
        <p:txBody>
          <a:bodyPr/>
          <a:lstStyle/>
          <a:p>
            <a:r>
              <a:rPr lang="en-GB" noProof="0" dirty="0"/>
              <a:t>Table of contents</a:t>
            </a:r>
          </a:p>
        </p:txBody>
      </p:sp>
      <p:sp>
        <p:nvSpPr>
          <p:cNvPr id="5" name="Text Placeholder 12">
            <a:extLst>
              <a:ext uri="{FF2B5EF4-FFF2-40B4-BE49-F238E27FC236}">
                <a16:creationId xmlns:a16="http://schemas.microsoft.com/office/drawing/2014/main" id="{C836F057-C076-1F14-AB3B-B54435A5FADF}"/>
              </a:ext>
            </a:extLst>
          </p:cNvPr>
          <p:cNvSpPr>
            <a:spLocks noGrp="1"/>
          </p:cNvSpPr>
          <p:nvPr>
            <p:ph type="body" sz="quarter" idx="11"/>
          </p:nvPr>
        </p:nvSpPr>
        <p:spPr>
          <a:xfrm>
            <a:off x="340736" y="3151044"/>
            <a:ext cx="8051096" cy="27290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p>
          <a:p>
            <a:pPr marL="571500" indent="-342900" algn="just">
              <a:lnSpc>
                <a:spcPct val="100000"/>
              </a:lnSpc>
              <a:spcBef>
                <a:spcPts val="600"/>
              </a:spcBef>
              <a:spcAft>
                <a:spcPts val="6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US" sz="2400" kern="100" noProof="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2EA9A337-23ED-BBB1-949A-D40ECBE729BC}"/>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C88A3BCA-8B33-EBFE-3AB8-C06033F4E1FA}"/>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13</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7467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C63-DE7B-2C90-E383-20C49ED2990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4B60FE5-4F12-2AAC-687F-4692E161086F}"/>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98D065A0-9103-32C1-6123-79161DF336AD}"/>
              </a:ext>
            </a:extLst>
          </p:cNvPr>
          <p:cNvSpPr txBox="1"/>
          <p:nvPr/>
        </p:nvSpPr>
        <p:spPr bwMode="auto">
          <a:xfrm>
            <a:off x="382651" y="173131"/>
            <a:ext cx="8882841" cy="347639"/>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en-US" sz="2406" b="1" i="0" u="none" strike="noStrike" kern="0" cap="none" spc="98"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The Mediterranean electricity map</a:t>
            </a:r>
          </a:p>
        </p:txBody>
      </p:sp>
      <p:sp>
        <p:nvSpPr>
          <p:cNvPr id="3" name="CasellaDiTesto 2">
            <a:extLst>
              <a:ext uri="{FF2B5EF4-FFF2-40B4-BE49-F238E27FC236}">
                <a16:creationId xmlns:a16="http://schemas.microsoft.com/office/drawing/2014/main" id="{9666B36B-8AAC-4838-86E0-E82CD7ED9DE7}"/>
              </a:ext>
            </a:extLst>
          </p:cNvPr>
          <p:cNvSpPr txBox="1"/>
          <p:nvPr/>
        </p:nvSpPr>
        <p:spPr bwMode="auto">
          <a:xfrm>
            <a:off x="565321" y="5814408"/>
            <a:ext cx="10056605" cy="461665"/>
          </a:xfrm>
          <a:prstGeom prst="rect">
            <a:avLst/>
          </a:prstGeom>
          <a:noFill/>
        </p:spPr>
        <p:txBody>
          <a:bodyPr wrap="square">
            <a:spAutoFit/>
          </a:bodyPr>
          <a:lstStyle/>
          <a:p>
            <a:pPr marR="0" lvl="0" algn="l" defTabSz="914400" eaLnBrk="1" fontAlgn="base" latinLnBrk="0" hangingPunct="1">
              <a:lnSpc>
                <a:spcPct val="100000"/>
              </a:lnSpc>
              <a:spcBef>
                <a:spcPct val="0"/>
              </a:spcBef>
              <a:spcAft>
                <a:spcPts val="600"/>
              </a:spcAft>
              <a:buClrTx/>
              <a:buSzTx/>
              <a:tabLst/>
              <a:defRPr/>
            </a:pPr>
            <a:r>
              <a:rPr kumimoji="0" lang="en-GB" sz="24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The first issue to tackle: promoting the development of the grid</a:t>
            </a:r>
          </a:p>
        </p:txBody>
      </p:sp>
      <p:pic>
        <p:nvPicPr>
          <p:cNvPr id="21" name="Immagine 20" descr="Immagine che contiene mappa, testo, atlante&#10;&#10;Il contenuto generato dall'IA potrebbe non essere corretto.">
            <a:extLst>
              <a:ext uri="{FF2B5EF4-FFF2-40B4-BE49-F238E27FC236}">
                <a16:creationId xmlns:a16="http://schemas.microsoft.com/office/drawing/2014/main" id="{5A84627A-758D-B31E-FC61-733ECC7F5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77498" y="956110"/>
            <a:ext cx="7502878" cy="4693055"/>
          </a:xfrm>
          <a:prstGeom prst="rect">
            <a:avLst/>
          </a:prstGeom>
        </p:spPr>
      </p:pic>
    </p:spTree>
    <p:extLst>
      <p:ext uri="{BB962C8B-B14F-4D97-AF65-F5344CB8AC3E}">
        <p14:creationId xmlns:p14="http://schemas.microsoft.com/office/powerpoint/2010/main" val="276349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BD1C-DEF5-2DCC-62C5-EBAC52D80BA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4D6BD3A-16E5-62AB-DAD2-64B94FC2AA0A}"/>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656DD155-E8A9-B29B-F27B-315FE5468EDB}"/>
              </a:ext>
            </a:extLst>
          </p:cNvPr>
          <p:cNvSpPr txBox="1"/>
          <p:nvPr/>
        </p:nvSpPr>
        <p:spPr bwMode="auto">
          <a:xfrm>
            <a:off x="382651" y="173131"/>
            <a:ext cx="8882841" cy="347639"/>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en-US" sz="2406" b="1" i="0" u="none" strike="noStrike" kern="0" cap="none" spc="98"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The Mediterranean Masterplan</a:t>
            </a:r>
          </a:p>
        </p:txBody>
      </p:sp>
      <p:pic>
        <p:nvPicPr>
          <p:cNvPr id="11" name="Immagine 10">
            <a:extLst>
              <a:ext uri="{FF2B5EF4-FFF2-40B4-BE49-F238E27FC236}">
                <a16:creationId xmlns:a16="http://schemas.microsoft.com/office/drawing/2014/main" id="{C86EE241-1083-4578-866E-BF6AC00E896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3918840" y="1086581"/>
            <a:ext cx="7910826" cy="4199793"/>
          </a:xfrm>
          <a:prstGeom prst="rect">
            <a:avLst/>
          </a:prstGeom>
        </p:spPr>
      </p:pic>
      <p:sp>
        <p:nvSpPr>
          <p:cNvPr id="2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151D1DE-DE19-435B-94CD-0C41E4F18C67}"/>
              </a:ext>
            </a:extLst>
          </p:cNvPr>
          <p:cNvSpPr txBox="1"/>
          <p:nvPr/>
        </p:nvSpPr>
        <p:spPr>
          <a:xfrm>
            <a:off x="362334" y="1086581"/>
            <a:ext cx="3024375" cy="4154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0" marR="0" lvl="0" indent="0" algn="l" defTabSz="457197"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A set of coherent activities:</a:t>
            </a:r>
          </a:p>
          <a:p>
            <a:pPr marL="342897" marR="0" lvl="0" indent="-342897" algn="just" defTabSz="457197" eaLnBrk="1" fontAlgn="auto" latinLnBrk="0" hangingPunct="1">
              <a:lnSpc>
                <a:spcPct val="150000"/>
              </a:lnSpc>
              <a:spcBef>
                <a:spcPts val="0"/>
              </a:spcBef>
              <a:spcAft>
                <a:spcPts val="0"/>
              </a:spcAft>
              <a:buClr>
                <a:srgbClr val="221F78"/>
              </a:buClr>
              <a:buSzTx/>
              <a:buFont typeface="+mj-lt"/>
              <a:buAutoNum type="arabicPeriod"/>
              <a:tabLst/>
              <a:defRPr/>
            </a:pP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definition of consistent energy </a:t>
            </a: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scenarios </a:t>
            </a:r>
          </a:p>
          <a:p>
            <a:pPr marL="342897" marR="0" lvl="0" indent="-342897" algn="just" defTabSz="457197" eaLnBrk="1" fontAlgn="auto" latinLnBrk="0" hangingPunct="1">
              <a:lnSpc>
                <a:spcPct val="150000"/>
              </a:lnSpc>
              <a:spcBef>
                <a:spcPts val="0"/>
              </a:spcBef>
              <a:spcAft>
                <a:spcPts val="0"/>
              </a:spcAft>
              <a:buClr>
                <a:srgbClr val="221F78"/>
              </a:buClr>
              <a:buSzTx/>
              <a:buFont typeface="+mj-lt"/>
              <a:buAutoNum type="arabicPeriod"/>
              <a:tabLst/>
              <a:defRPr/>
            </a:pP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selection </a:t>
            </a: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of the future interconnection </a:t>
            </a: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projects</a:t>
            </a:r>
          </a:p>
          <a:p>
            <a:pPr marL="342897" marR="0" lvl="0" indent="-342897" algn="just" defTabSz="457197" eaLnBrk="1" fontAlgn="auto" latinLnBrk="0" hangingPunct="1">
              <a:lnSpc>
                <a:spcPct val="150000"/>
              </a:lnSpc>
              <a:spcBef>
                <a:spcPts val="0"/>
              </a:spcBef>
              <a:spcAft>
                <a:spcPts val="0"/>
              </a:spcAft>
              <a:buClr>
                <a:srgbClr val="221F78"/>
              </a:buClr>
              <a:buSzTx/>
              <a:buFont typeface="+mj-lt"/>
              <a:buAutoNum type="arabicPeriod"/>
              <a:tabLst/>
              <a:defRPr/>
            </a:pP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set up of a reference model of the regional power system to perform </a:t>
            </a: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market and network studies</a:t>
            </a:r>
          </a:p>
        </p:txBody>
      </p:sp>
      <p:sp>
        <p:nvSpPr>
          <p:cNvPr id="1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F11A504-920C-4544-9903-8F36141CB1C1}"/>
              </a:ext>
            </a:extLst>
          </p:cNvPr>
          <p:cNvSpPr txBox="1"/>
          <p:nvPr/>
        </p:nvSpPr>
        <p:spPr>
          <a:xfrm>
            <a:off x="382651" y="5345349"/>
            <a:ext cx="11207852" cy="1246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342897" marR="0" lvl="0" indent="-342897" algn="just" defTabSz="457197" eaLnBrk="1" fontAlgn="auto" latinLnBrk="0" hangingPunct="1">
              <a:lnSpc>
                <a:spcPct val="150000"/>
              </a:lnSpc>
              <a:spcBef>
                <a:spcPts val="0"/>
              </a:spcBef>
              <a:spcAft>
                <a:spcPts val="0"/>
              </a:spcAft>
              <a:buClrTx/>
              <a:buSzTx/>
              <a:buFont typeface="+mj-lt"/>
              <a:buAutoNum type="arabicPeriod" startAt="4"/>
              <a:tabLst/>
              <a:defRPr/>
            </a:pP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Analysis of the network behavior (load flow calculations) and of the investments needed to fulfil the </a:t>
            </a: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security requirements</a:t>
            </a:r>
          </a:p>
          <a:p>
            <a:pPr marL="342897" marR="0" lvl="0" indent="-342897" algn="just" defTabSz="457197" eaLnBrk="1" fontAlgn="auto" latinLnBrk="0" hangingPunct="1">
              <a:lnSpc>
                <a:spcPct val="150000"/>
              </a:lnSpc>
              <a:spcBef>
                <a:spcPts val="0"/>
              </a:spcBef>
              <a:spcAft>
                <a:spcPts val="0"/>
              </a:spcAft>
              <a:buClrTx/>
              <a:buSzTx/>
              <a:buFont typeface="+mj-lt"/>
              <a:buAutoNum type="arabicPeriod" startAt="4"/>
              <a:tabLst/>
              <a:defRPr/>
            </a:pP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Perform a shared </a:t>
            </a:r>
            <a:r>
              <a:rPr kumimoji="0" lang="en-US" sz="1800" b="1" i="0" u="none" strike="noStrike" kern="0" cap="none" spc="0" normalizeH="0" baseline="0" noProof="0" dirty="0">
                <a:ln>
                  <a:noFill/>
                </a:ln>
                <a:solidFill>
                  <a:srgbClr val="002060"/>
                </a:solidFill>
                <a:effectLst/>
                <a:uLnTx/>
                <a:uFillTx/>
                <a:latin typeface="Helvetica"/>
                <a:cs typeface="Helvetica"/>
                <a:sym typeface="Helvetica"/>
              </a:rPr>
              <a:t>Cost-Benefit Analysis </a:t>
            </a:r>
            <a:r>
              <a:rPr kumimoji="0" lang="en-US" sz="1800" b="0" i="0" u="none" strike="noStrike" kern="0" cap="none" spc="0" normalizeH="0" baseline="0" noProof="0" dirty="0">
                <a:ln>
                  <a:noFill/>
                </a:ln>
                <a:solidFill>
                  <a:srgbClr val="002060"/>
                </a:solidFill>
                <a:effectLst/>
                <a:uLnTx/>
                <a:uFillTx/>
                <a:latin typeface="Helvetica"/>
                <a:cs typeface="Helvetica"/>
                <a:sym typeface="Helvetica"/>
              </a:rPr>
              <a:t>(CBA) for the new investments</a:t>
            </a:r>
          </a:p>
        </p:txBody>
      </p:sp>
    </p:spTree>
    <p:extLst>
      <p:ext uri="{BB962C8B-B14F-4D97-AF65-F5344CB8AC3E}">
        <p14:creationId xmlns:p14="http://schemas.microsoft.com/office/powerpoint/2010/main" val="95056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576D0-FEFD-1382-A000-E41222630D25}"/>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BC5D675A-B079-4484-9FC2-C99CB83F0EB4}"/>
              </a:ext>
            </a:extLst>
          </p:cNvPr>
          <p:cNvGrpSpPr/>
          <p:nvPr/>
        </p:nvGrpSpPr>
        <p:grpSpPr>
          <a:xfrm>
            <a:off x="254000" y="355600"/>
            <a:ext cx="10591800" cy="5733469"/>
            <a:chOff x="228600" y="990600"/>
            <a:chExt cx="10617200" cy="5098469"/>
          </a:xfrm>
        </p:grpSpPr>
        <p:pic>
          <p:nvPicPr>
            <p:cNvPr id="3" name="Immagine 2"/>
            <p:cNvPicPr>
              <a:picLocks noChangeAspect="1"/>
            </p:cNvPicPr>
            <p:nvPr/>
          </p:nvPicPr>
          <p:blipFill>
            <a:blip r:embed="rId3"/>
            <a:stretch/>
          </p:blipFill>
          <p:spPr bwMode="auto">
            <a:xfrm>
              <a:off x="279021" y="1132333"/>
              <a:ext cx="10566779" cy="4956736"/>
            </a:xfrm>
            <a:prstGeom prst="rect">
              <a:avLst/>
            </a:prstGeom>
          </p:spPr>
        </p:pic>
        <p:sp>
          <p:nvSpPr>
            <p:cNvPr id="4" name="Rettangolo 3">
              <a:extLst>
                <a:ext uri="{FF2B5EF4-FFF2-40B4-BE49-F238E27FC236}">
                  <a16:creationId xmlns:a16="http://schemas.microsoft.com/office/drawing/2014/main" id="{7022CBA9-97B9-95CB-3A65-41C94846C3E7}"/>
                </a:ext>
              </a:extLst>
            </p:cNvPr>
            <p:cNvSpPr/>
            <p:nvPr/>
          </p:nvSpPr>
          <p:spPr>
            <a:xfrm>
              <a:off x="228600" y="990600"/>
              <a:ext cx="7239000"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TextBox 9">
            <a:extLst>
              <a:ext uri="{FF2B5EF4-FFF2-40B4-BE49-F238E27FC236}">
                <a16:creationId xmlns:a16="http://schemas.microsoft.com/office/drawing/2014/main" id="{9919563E-8931-6991-0C99-DE3C6A40ADFC}"/>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62B22C1C-64CB-F64B-1357-3B187E35CDF7}"/>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A new innovative methodology for network studies</a:t>
            </a:r>
            <a:endParaRPr kumimoji="0" lang="en-US" sz="2406" b="1" i="0" u="none" strike="noStrike" kern="0" cap="none" spc="98"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29074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9A1C-5A57-5D7B-500D-D8FC6137F12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4672E91-34D4-6CFE-F3F6-FD9ED90E42EB}"/>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B54399A4-4F6B-57A5-52D2-C64A7E8D4F95}"/>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Coordination of Network development</a:t>
            </a:r>
          </a:p>
        </p:txBody>
      </p:sp>
      <p:sp>
        <p:nvSpPr>
          <p:cNvPr id="6" name="object 4">
            <a:extLst>
              <a:ext uri="{FF2B5EF4-FFF2-40B4-BE49-F238E27FC236}">
                <a16:creationId xmlns:a16="http://schemas.microsoft.com/office/drawing/2014/main" id="{95342B68-0D74-C8C8-F233-14234A684C36}"/>
              </a:ext>
            </a:extLst>
          </p:cNvPr>
          <p:cNvSpPr txBox="1"/>
          <p:nvPr/>
        </p:nvSpPr>
        <p:spPr>
          <a:xfrm>
            <a:off x="6220586" y="2250346"/>
            <a:ext cx="3133090" cy="874598"/>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200"/>
              </a:lnSpc>
              <a:spcBef>
                <a:spcPts val="10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rial MT"/>
                <a:ea typeface="+mn-ea"/>
                <a:cs typeface="Arial MT"/>
              </a:rPr>
              <a:t>For each new project identified, the project investment cost is calculated according to harmonized cost methodologies</a:t>
            </a:r>
            <a:endParaRPr kumimoji="0" sz="14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7" name="object 5">
            <a:extLst>
              <a:ext uri="{FF2B5EF4-FFF2-40B4-BE49-F238E27FC236}">
                <a16:creationId xmlns:a16="http://schemas.microsoft.com/office/drawing/2014/main" id="{D0F76B89-DE86-B8C9-AF30-F00090421897}"/>
              </a:ext>
            </a:extLst>
          </p:cNvPr>
          <p:cNvSpPr txBox="1"/>
          <p:nvPr/>
        </p:nvSpPr>
        <p:spPr>
          <a:xfrm>
            <a:off x="6241346" y="3359737"/>
            <a:ext cx="3480629" cy="133113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200"/>
              </a:lnSpc>
              <a:spcBef>
                <a:spcPts val="10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rial MT"/>
                <a:ea typeface="+mn-ea"/>
                <a:cs typeface="Arial MT"/>
              </a:rPr>
              <a:t>The methodology used for the cost-benefit assessment (CBA) has been developed to</a:t>
            </a:r>
          </a:p>
          <a:p>
            <a:pPr marL="12700" marR="5080" lvl="0" indent="0" algn="l" defTabSz="914400" rtl="0" eaLnBrk="1" fontAlgn="auto" latinLnBrk="0" hangingPunct="1">
              <a:lnSpc>
                <a:spcPct val="100200"/>
              </a:lnSpc>
              <a:spcBef>
                <a:spcPts val="10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rial MT"/>
                <a:ea typeface="+mn-ea"/>
                <a:cs typeface="Arial MT"/>
              </a:rPr>
              <a:t>evaluate the benefits and costs of new interconnection projects, providing useful data</a:t>
            </a:r>
          </a:p>
          <a:p>
            <a:pPr marL="12700" marR="5080" lvl="0" indent="0" algn="l" defTabSz="914400" rtl="0" eaLnBrk="1" fontAlgn="auto" latinLnBrk="0" hangingPunct="1">
              <a:lnSpc>
                <a:spcPct val="100200"/>
              </a:lnSpc>
              <a:spcBef>
                <a:spcPts val="10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rial MT"/>
                <a:ea typeface="+mn-ea"/>
                <a:cs typeface="Arial MT"/>
              </a:rPr>
              <a:t>and indicators for their assessment.</a:t>
            </a:r>
            <a:endParaRPr kumimoji="0" sz="14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8" name="object 6">
            <a:extLst>
              <a:ext uri="{FF2B5EF4-FFF2-40B4-BE49-F238E27FC236}">
                <a16:creationId xmlns:a16="http://schemas.microsoft.com/office/drawing/2014/main" id="{EB244B18-6310-C6AA-4B35-5AC7A4C65929}"/>
              </a:ext>
            </a:extLst>
          </p:cNvPr>
          <p:cNvSpPr txBox="1"/>
          <p:nvPr/>
        </p:nvSpPr>
        <p:spPr>
          <a:xfrm>
            <a:off x="6220586" y="4864806"/>
            <a:ext cx="3451225" cy="1356782"/>
          </a:xfrm>
          <a:prstGeom prst="rect">
            <a:avLst/>
          </a:prstGeom>
        </p:spPr>
        <p:txBody>
          <a:bodyPr vert="horz" wrap="square" lIns="0" tIns="12700" rIns="0" bIns="0" rtlCol="0">
            <a:spAutoFit/>
          </a:bodyPr>
          <a:lstStyle/>
          <a:p>
            <a:pPr marL="12700" marR="5080" lvl="0" indent="0" algn="l" defTabSz="914400" eaLnBrk="1" fontAlgn="auto" latinLnBrk="0" hangingPunct="1">
              <a:lnSpc>
                <a:spcPct val="100200"/>
              </a:lnSpc>
              <a:spcBef>
                <a:spcPts val="100"/>
              </a:spcBef>
              <a:spcAft>
                <a:spcPts val="0"/>
              </a:spcAft>
              <a:buClrTx/>
              <a:buSzTx/>
              <a:buFontTx/>
              <a:buNone/>
              <a:tabLst/>
              <a:defRPr/>
            </a:pPr>
            <a:r>
              <a:rPr kumimoji="0" lang="en-US" sz="1400" b="0" i="0" u="none" strike="noStrike" kern="0" cap="none" spc="-5" normalizeH="0" baseline="0" noProof="0" dirty="0">
                <a:ln>
                  <a:noFill/>
                </a:ln>
                <a:solidFill>
                  <a:prstClr val="black"/>
                </a:solidFill>
                <a:effectLst/>
                <a:uLnTx/>
                <a:uFillTx/>
                <a:latin typeface="Arial MT"/>
                <a:ea typeface="+mn-ea"/>
                <a:cs typeface="+mn-cs"/>
              </a:rPr>
              <a:t>Welfare, Sustainability and Security of Supply (SoS)</a:t>
            </a:r>
          </a:p>
          <a:p>
            <a:pPr marL="12700" marR="5080" lvl="0" indent="0" algn="l" defTabSz="914400" eaLnBrk="1" fontAlgn="auto" latinLnBrk="0" hangingPunct="1">
              <a:lnSpc>
                <a:spcPct val="100200"/>
              </a:lnSpc>
              <a:spcBef>
                <a:spcPts val="100"/>
              </a:spcBef>
              <a:spcAft>
                <a:spcPts val="0"/>
              </a:spcAft>
              <a:buClrTx/>
              <a:buSzTx/>
              <a:buFontTx/>
              <a:buNone/>
              <a:tabLst/>
              <a:defRPr/>
            </a:pPr>
            <a:r>
              <a:rPr kumimoji="0" lang="en-US" sz="1400" b="0" i="0" u="none" strike="noStrike" kern="0" cap="none" spc="-5" normalizeH="0" baseline="0" noProof="0" dirty="0">
                <a:ln>
                  <a:noFill/>
                </a:ln>
                <a:solidFill>
                  <a:prstClr val="black"/>
                </a:solidFill>
                <a:effectLst/>
                <a:uLnTx/>
                <a:uFillTx/>
                <a:latin typeface="Arial MT"/>
                <a:ea typeface="+mn-ea"/>
                <a:cs typeface="+mn-cs"/>
              </a:rPr>
              <a:t>Resolving isolation (Lebanon, Cyprus)</a:t>
            </a:r>
          </a:p>
          <a:p>
            <a:pPr marL="12700" marR="5080" lvl="0" indent="0" algn="l" defTabSz="914400" eaLnBrk="1" fontAlgn="auto" latinLnBrk="0" hangingPunct="1">
              <a:lnSpc>
                <a:spcPct val="100200"/>
              </a:lnSpc>
              <a:spcBef>
                <a:spcPts val="100"/>
              </a:spcBef>
              <a:spcAft>
                <a:spcPts val="0"/>
              </a:spcAft>
              <a:buClrTx/>
              <a:buSzTx/>
              <a:buFontTx/>
              <a:buNone/>
              <a:tabLst/>
              <a:defRPr/>
            </a:pPr>
            <a:r>
              <a:rPr kumimoji="0" lang="en-US" sz="1400" b="0" i="0" u="none" strike="noStrike" kern="0" cap="none" spc="-5" normalizeH="0" baseline="0" noProof="0" dirty="0">
                <a:ln>
                  <a:noFill/>
                </a:ln>
                <a:solidFill>
                  <a:prstClr val="black"/>
                </a:solidFill>
                <a:effectLst/>
                <a:uLnTx/>
                <a:uFillTx/>
                <a:latin typeface="Arial MT"/>
                <a:ea typeface="+mn-ea"/>
                <a:cs typeface="+mn-cs"/>
              </a:rPr>
              <a:t>Improve Operation &amp; Flexibility</a:t>
            </a:r>
          </a:p>
          <a:p>
            <a:pPr marL="12700" marR="5080" lvl="0" indent="0" algn="l" defTabSz="914400" eaLnBrk="1" fontAlgn="auto" latinLnBrk="0" hangingPunct="1">
              <a:lnSpc>
                <a:spcPct val="100200"/>
              </a:lnSpc>
              <a:spcBef>
                <a:spcPts val="100"/>
              </a:spcBef>
              <a:spcAft>
                <a:spcPts val="0"/>
              </a:spcAft>
              <a:buClrTx/>
              <a:buSzTx/>
              <a:buFontTx/>
              <a:buNone/>
              <a:tabLst/>
              <a:defRPr/>
            </a:pPr>
            <a:r>
              <a:rPr kumimoji="0" lang="en-US" sz="1400" b="0" i="0" u="none" strike="noStrike" kern="0" cap="none" spc="-5" normalizeH="0" baseline="0" noProof="0" dirty="0">
                <a:ln>
                  <a:noFill/>
                </a:ln>
                <a:solidFill>
                  <a:prstClr val="black"/>
                </a:solidFill>
                <a:effectLst/>
                <a:uLnTx/>
                <a:uFillTx/>
                <a:latin typeface="Arial MT"/>
                <a:ea typeface="+mn-ea"/>
                <a:cs typeface="+mn-cs"/>
              </a:rPr>
              <a:t>Improve energy exchanges</a:t>
            </a:r>
          </a:p>
          <a:p>
            <a:pPr marL="12700" marR="5080" lvl="0" indent="0" algn="l" defTabSz="914400" eaLnBrk="1" fontAlgn="auto" latinLnBrk="0" hangingPunct="1">
              <a:lnSpc>
                <a:spcPct val="100200"/>
              </a:lnSpc>
              <a:spcBef>
                <a:spcPts val="100"/>
              </a:spcBef>
              <a:spcAft>
                <a:spcPts val="0"/>
              </a:spcAft>
              <a:buClrTx/>
              <a:buSzTx/>
              <a:buFontTx/>
              <a:buNone/>
              <a:tabLst/>
              <a:defRPr/>
            </a:pPr>
            <a:endParaRPr kumimoji="0" lang="it-IT" sz="1400" b="0" i="0" u="none" strike="noStrike" kern="0" cap="none" spc="-5" normalizeH="0" baseline="0" noProof="0" dirty="0">
              <a:ln>
                <a:noFill/>
              </a:ln>
              <a:solidFill>
                <a:prstClr val="black"/>
              </a:solidFill>
              <a:effectLst/>
              <a:uLnTx/>
              <a:uFillTx/>
              <a:latin typeface="Arial MT"/>
              <a:ea typeface="+mn-ea"/>
              <a:cs typeface="+mn-cs"/>
            </a:endParaRPr>
          </a:p>
        </p:txBody>
      </p:sp>
      <p:sp>
        <p:nvSpPr>
          <p:cNvPr id="9" name="object 7">
            <a:extLst>
              <a:ext uri="{FF2B5EF4-FFF2-40B4-BE49-F238E27FC236}">
                <a16:creationId xmlns:a16="http://schemas.microsoft.com/office/drawing/2014/main" id="{DD10F95D-BE7C-9E21-667D-4919A19B69F2}"/>
              </a:ext>
            </a:extLst>
          </p:cNvPr>
          <p:cNvSpPr txBox="1"/>
          <p:nvPr/>
        </p:nvSpPr>
        <p:spPr>
          <a:xfrm>
            <a:off x="6211528" y="1004315"/>
            <a:ext cx="3491018" cy="658514"/>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299"/>
              </a:lnSpc>
              <a:spcBef>
                <a:spcPts val="95"/>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rial MT"/>
                <a:ea typeface="+mn-ea"/>
                <a:cs typeface="Arial MT"/>
              </a:rPr>
              <a:t>For each study, scenarios are built in agreement with all stakeholders, including also ENTSO-e</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object 8">
            <a:extLst>
              <a:ext uri="{FF2B5EF4-FFF2-40B4-BE49-F238E27FC236}">
                <a16:creationId xmlns:a16="http://schemas.microsoft.com/office/drawing/2014/main" id="{D013875F-682E-48C2-A733-F2CE86071541}"/>
              </a:ext>
            </a:extLst>
          </p:cNvPr>
          <p:cNvSpPr/>
          <p:nvPr/>
        </p:nvSpPr>
        <p:spPr>
          <a:xfrm>
            <a:off x="3727450" y="3407956"/>
            <a:ext cx="2368550" cy="1054735"/>
          </a:xfrm>
          <a:custGeom>
            <a:avLst/>
            <a:gdLst/>
            <a:ahLst/>
            <a:cxnLst/>
            <a:rect l="l" t="t" r="r" b="b"/>
            <a:pathLst>
              <a:path w="2368550" h="1054735">
                <a:moveTo>
                  <a:pt x="2368296" y="0"/>
                </a:moveTo>
                <a:lnTo>
                  <a:pt x="0" y="0"/>
                </a:lnTo>
                <a:lnTo>
                  <a:pt x="0" y="1054608"/>
                </a:lnTo>
                <a:lnTo>
                  <a:pt x="2368296" y="1054608"/>
                </a:lnTo>
                <a:lnTo>
                  <a:pt x="2368296" y="0"/>
                </a:lnTo>
                <a:close/>
              </a:path>
            </a:pathLst>
          </a:custGeom>
          <a:solidFill>
            <a:srgbClr val="7778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9">
            <a:extLst>
              <a:ext uri="{FF2B5EF4-FFF2-40B4-BE49-F238E27FC236}">
                <a16:creationId xmlns:a16="http://schemas.microsoft.com/office/drawing/2014/main" id="{E6BFDA88-7B55-90A6-0603-DB2DB4888922}"/>
              </a:ext>
            </a:extLst>
          </p:cNvPr>
          <p:cNvSpPr txBox="1"/>
          <p:nvPr/>
        </p:nvSpPr>
        <p:spPr>
          <a:xfrm>
            <a:off x="4237483" y="3651524"/>
            <a:ext cx="1472184" cy="553100"/>
          </a:xfrm>
          <a:prstGeom prst="rect">
            <a:avLst/>
          </a:prstGeom>
        </p:spPr>
        <p:txBody>
          <a:bodyPr vert="horz" wrap="square" lIns="0" tIns="10795" rIns="0" bIns="0" rtlCol="0">
            <a:spAutoFit/>
          </a:bodyPr>
          <a:lstStyle/>
          <a:p>
            <a:pPr marL="224154" marR="5080" lvl="0" indent="-212090" algn="l" defTabSz="914400" rtl="0" eaLnBrk="1" fontAlgn="auto" latinLnBrk="0" hangingPunct="1">
              <a:lnSpc>
                <a:spcPct val="100600"/>
              </a:lnSpc>
              <a:spcBef>
                <a:spcPts val="85"/>
              </a:spcBef>
              <a:spcAft>
                <a:spcPts val="0"/>
              </a:spcAft>
              <a:buClrTx/>
              <a:buSzTx/>
              <a:buFontTx/>
              <a:buNone/>
              <a:tabLst/>
              <a:defRPr/>
            </a:pPr>
            <a:r>
              <a:rPr kumimoji="0" lang="it-IT" sz="1800" b="1" i="0" u="none" strike="noStrike" kern="0" cap="none" spc="-5" normalizeH="0" baseline="0" noProof="0" dirty="0">
                <a:ln>
                  <a:noFill/>
                </a:ln>
                <a:solidFill>
                  <a:srgbClr val="FFFFFF"/>
                </a:solidFill>
                <a:effectLst/>
                <a:uLnTx/>
                <a:uFillTx/>
                <a:latin typeface="Arial"/>
                <a:ea typeface="+mn-ea"/>
                <a:cs typeface="Arial"/>
              </a:rPr>
              <a:t>Cost-benefit </a:t>
            </a:r>
            <a:r>
              <a:rPr kumimoji="0" lang="it-IT" sz="1800" b="1" i="0" u="none" strike="noStrike" kern="0" cap="none" spc="-5" normalizeH="0" baseline="0" noProof="0" dirty="0" err="1">
                <a:ln>
                  <a:noFill/>
                </a:ln>
                <a:solidFill>
                  <a:srgbClr val="FFFFFF"/>
                </a:solidFill>
                <a:effectLst/>
                <a:uLnTx/>
                <a:uFillTx/>
                <a:latin typeface="Arial"/>
                <a:ea typeface="+mn-ea"/>
                <a:cs typeface="Arial"/>
              </a:rPr>
              <a:t>analysis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0">
            <a:extLst>
              <a:ext uri="{FF2B5EF4-FFF2-40B4-BE49-F238E27FC236}">
                <a16:creationId xmlns:a16="http://schemas.microsoft.com/office/drawing/2014/main" id="{DE17887F-B76F-AF09-B467-5F5751642249}"/>
              </a:ext>
            </a:extLst>
          </p:cNvPr>
          <p:cNvSpPr/>
          <p:nvPr/>
        </p:nvSpPr>
        <p:spPr>
          <a:xfrm>
            <a:off x="3696080" y="4690871"/>
            <a:ext cx="2368550" cy="1351915"/>
          </a:xfrm>
          <a:custGeom>
            <a:avLst/>
            <a:gdLst/>
            <a:ahLst/>
            <a:cxnLst/>
            <a:rect l="l" t="t" r="r" b="b"/>
            <a:pathLst>
              <a:path w="2368550" h="1351914">
                <a:moveTo>
                  <a:pt x="2368296" y="0"/>
                </a:moveTo>
                <a:lnTo>
                  <a:pt x="0" y="0"/>
                </a:lnTo>
                <a:lnTo>
                  <a:pt x="0" y="1351787"/>
                </a:lnTo>
                <a:lnTo>
                  <a:pt x="2368296" y="1351787"/>
                </a:lnTo>
                <a:lnTo>
                  <a:pt x="2368296"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1">
            <a:extLst>
              <a:ext uri="{FF2B5EF4-FFF2-40B4-BE49-F238E27FC236}">
                <a16:creationId xmlns:a16="http://schemas.microsoft.com/office/drawing/2014/main" id="{C31F7036-BCB6-6A64-36EE-F6345BCCDB16}"/>
              </a:ext>
            </a:extLst>
          </p:cNvPr>
          <p:cNvSpPr txBox="1"/>
          <p:nvPr/>
        </p:nvSpPr>
        <p:spPr>
          <a:xfrm>
            <a:off x="4237483" y="4950399"/>
            <a:ext cx="1610740" cy="832857"/>
          </a:xfrm>
          <a:prstGeom prst="rect">
            <a:avLst/>
          </a:prstGeom>
        </p:spPr>
        <p:txBody>
          <a:bodyPr vert="horz" wrap="square" lIns="0" tIns="10795" rIns="0" bIns="0" rtlCol="0">
            <a:spAutoFit/>
          </a:bodyPr>
          <a:lstStyle/>
          <a:p>
            <a:pPr marL="0" marR="5080" lvl="0" indent="-332740" algn="l" defTabSz="914400" rtl="0" eaLnBrk="1" fontAlgn="auto" latinLnBrk="0" hangingPunct="1">
              <a:lnSpc>
                <a:spcPct val="100600"/>
              </a:lnSpc>
              <a:spcBef>
                <a:spcPts val="85"/>
              </a:spcBef>
              <a:spcAft>
                <a:spcPts val="0"/>
              </a:spcAft>
              <a:buClrTx/>
              <a:buSzTx/>
              <a:buFontTx/>
              <a:buNone/>
              <a:tabLst/>
              <a:defRPr/>
            </a:pPr>
            <a:r>
              <a:rPr kumimoji="0" lang="it-IT" sz="1800" b="1" i="0" u="none" strike="noStrike" kern="0" cap="none" spc="-5" normalizeH="0" baseline="0" noProof="0" dirty="0" err="1">
                <a:ln>
                  <a:noFill/>
                </a:ln>
                <a:solidFill>
                  <a:prstClr val="black"/>
                </a:solidFill>
                <a:effectLst/>
                <a:uLnTx/>
                <a:uFillTx/>
                <a:latin typeface="Arial"/>
                <a:ea typeface="+mn-ea"/>
                <a:cs typeface="Arial"/>
              </a:rPr>
              <a:t>Merits</a:t>
            </a:r>
            <a:r>
              <a:rPr kumimoji="0" lang="it-IT" sz="1800" b="1" i="0" u="none" strike="noStrike" kern="0" cap="none" spc="-5" normalizeH="0" baseline="0" noProof="0" dirty="0">
                <a:ln>
                  <a:noFill/>
                </a:ln>
                <a:solidFill>
                  <a:prstClr val="black"/>
                </a:solidFill>
                <a:effectLst/>
                <a:uLnTx/>
                <a:uFillTx/>
                <a:latin typeface="Arial"/>
                <a:ea typeface="+mn-ea"/>
                <a:cs typeface="Arial"/>
              </a:rPr>
              <a:t> for the project </a:t>
            </a:r>
            <a:r>
              <a:rPr kumimoji="0" lang="it-IT" sz="1800" b="1" i="0" u="none" strike="noStrike" kern="0" cap="none" spc="-5" normalizeH="0" baseline="0" noProof="0" dirty="0" err="1">
                <a:ln>
                  <a:noFill/>
                </a:ln>
                <a:solidFill>
                  <a:prstClr val="black"/>
                </a:solidFill>
                <a:effectLst/>
                <a:uLnTx/>
                <a:uFillTx/>
                <a:latin typeface="Arial"/>
                <a:ea typeface="+mn-ea"/>
                <a:cs typeface="Arial"/>
              </a:rPr>
              <a:t>assessment</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2">
            <a:extLst>
              <a:ext uri="{FF2B5EF4-FFF2-40B4-BE49-F238E27FC236}">
                <a16:creationId xmlns:a16="http://schemas.microsoft.com/office/drawing/2014/main" id="{A22D1F1F-6595-A274-9BF9-BF07095EF6FC}"/>
              </a:ext>
            </a:extLst>
          </p:cNvPr>
          <p:cNvSpPr/>
          <p:nvPr/>
        </p:nvSpPr>
        <p:spPr>
          <a:xfrm>
            <a:off x="3648455" y="2200655"/>
            <a:ext cx="2368550" cy="1056640"/>
          </a:xfrm>
          <a:custGeom>
            <a:avLst/>
            <a:gdLst/>
            <a:ahLst/>
            <a:cxnLst/>
            <a:rect l="l" t="t" r="r" b="b"/>
            <a:pathLst>
              <a:path w="2368550" h="1056639">
                <a:moveTo>
                  <a:pt x="2368296" y="0"/>
                </a:moveTo>
                <a:lnTo>
                  <a:pt x="0" y="0"/>
                </a:lnTo>
                <a:lnTo>
                  <a:pt x="0" y="1056132"/>
                </a:lnTo>
                <a:lnTo>
                  <a:pt x="2368296" y="1056132"/>
                </a:lnTo>
                <a:lnTo>
                  <a:pt x="2368296" y="0"/>
                </a:lnTo>
                <a:close/>
              </a:path>
            </a:pathLst>
          </a:custGeom>
          <a:solidFill>
            <a:schemeClr val="accent5">
              <a:lumMod val="75000"/>
            </a:schemeClr>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3">
            <a:extLst>
              <a:ext uri="{FF2B5EF4-FFF2-40B4-BE49-F238E27FC236}">
                <a16:creationId xmlns:a16="http://schemas.microsoft.com/office/drawing/2014/main" id="{7296BF4E-FB1A-D672-E840-B8C0661305D8}"/>
              </a:ext>
            </a:extLst>
          </p:cNvPr>
          <p:cNvSpPr txBox="1"/>
          <p:nvPr/>
        </p:nvSpPr>
        <p:spPr>
          <a:xfrm>
            <a:off x="4271201" y="2359095"/>
            <a:ext cx="1562100" cy="553100"/>
          </a:xfrm>
          <a:prstGeom prst="rect">
            <a:avLst/>
          </a:prstGeom>
        </p:spPr>
        <p:txBody>
          <a:bodyPr vert="horz" wrap="square" lIns="0" tIns="10795" rIns="0" bIns="0" rtlCol="0">
            <a:spAutoFit/>
          </a:bodyPr>
          <a:lstStyle/>
          <a:p>
            <a:pPr marL="62865" marR="5080" lvl="0" indent="-50800" algn="l" defTabSz="914400" rtl="0" eaLnBrk="1" fontAlgn="auto" latinLnBrk="0" hangingPunct="1">
              <a:lnSpc>
                <a:spcPct val="100600"/>
              </a:lnSpc>
              <a:spcBef>
                <a:spcPts val="85"/>
              </a:spcBef>
              <a:spcAft>
                <a:spcPts val="0"/>
              </a:spcAft>
              <a:buClrTx/>
              <a:buSzTx/>
              <a:buFontTx/>
              <a:buNone/>
              <a:tabLst/>
              <a:defRPr/>
            </a:pPr>
            <a:r>
              <a:rPr kumimoji="0" lang="it-IT" sz="1800" b="1" i="0" u="none" strike="noStrike" kern="1200" cap="none" spc="0" normalizeH="0" baseline="0" noProof="0" dirty="0">
                <a:ln>
                  <a:noFill/>
                </a:ln>
                <a:solidFill>
                  <a:srgbClr val="FFFFFF"/>
                </a:solidFill>
                <a:effectLst/>
                <a:uLnTx/>
                <a:uFillTx/>
                <a:latin typeface="Arial"/>
                <a:ea typeface="+mn-ea"/>
                <a:cs typeface="Arial"/>
              </a:rPr>
              <a:t>Investments costs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4">
            <a:extLst>
              <a:ext uri="{FF2B5EF4-FFF2-40B4-BE49-F238E27FC236}">
                <a16:creationId xmlns:a16="http://schemas.microsoft.com/office/drawing/2014/main" id="{A35894EF-CEC0-3770-508A-CC14AA5771CE}"/>
              </a:ext>
            </a:extLst>
          </p:cNvPr>
          <p:cNvSpPr/>
          <p:nvPr/>
        </p:nvSpPr>
        <p:spPr>
          <a:xfrm>
            <a:off x="3657980" y="907922"/>
            <a:ext cx="2368550" cy="1056640"/>
          </a:xfrm>
          <a:custGeom>
            <a:avLst/>
            <a:gdLst/>
            <a:ahLst/>
            <a:cxnLst/>
            <a:rect l="l" t="t" r="r" b="b"/>
            <a:pathLst>
              <a:path w="2368550" h="1056639">
                <a:moveTo>
                  <a:pt x="2368296" y="0"/>
                </a:moveTo>
                <a:lnTo>
                  <a:pt x="0" y="0"/>
                </a:lnTo>
                <a:lnTo>
                  <a:pt x="0" y="1056131"/>
                </a:lnTo>
                <a:lnTo>
                  <a:pt x="2368296" y="1056131"/>
                </a:lnTo>
                <a:lnTo>
                  <a:pt x="2368296" y="0"/>
                </a:lnTo>
                <a:close/>
              </a:path>
            </a:pathLst>
          </a:custGeom>
          <a:solidFill>
            <a:schemeClr val="accent5">
              <a:lumMod val="50000"/>
            </a:schemeClr>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5">
            <a:extLst>
              <a:ext uri="{FF2B5EF4-FFF2-40B4-BE49-F238E27FC236}">
                <a16:creationId xmlns:a16="http://schemas.microsoft.com/office/drawing/2014/main" id="{DECA553D-18DE-555B-FBF6-AF1DA5A2CC50}"/>
              </a:ext>
            </a:extLst>
          </p:cNvPr>
          <p:cNvSpPr txBox="1"/>
          <p:nvPr/>
        </p:nvSpPr>
        <p:spPr>
          <a:xfrm>
            <a:off x="4271201" y="1286382"/>
            <a:ext cx="111696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it-IT" sz="1800" b="1" i="0" u="none" strike="noStrike" kern="1200" cap="none" spc="-10" normalizeH="0" baseline="0" noProof="0" dirty="0" err="1">
                <a:ln>
                  <a:noFill/>
                </a:ln>
                <a:solidFill>
                  <a:srgbClr val="FFFFFF"/>
                </a:solidFill>
                <a:effectLst/>
                <a:uLnTx/>
                <a:uFillTx/>
                <a:latin typeface="Arial"/>
                <a:ea typeface="+mn-ea"/>
                <a:cs typeface="Arial"/>
              </a:rPr>
              <a:t>Scenarios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7">
            <a:extLst>
              <a:ext uri="{FF2B5EF4-FFF2-40B4-BE49-F238E27FC236}">
                <a16:creationId xmlns:a16="http://schemas.microsoft.com/office/drawing/2014/main" id="{F8A4888E-8F94-66BC-F9B6-6E07ECB10F0B}"/>
              </a:ext>
            </a:extLst>
          </p:cNvPr>
          <p:cNvSpPr txBox="1"/>
          <p:nvPr/>
        </p:nvSpPr>
        <p:spPr>
          <a:xfrm>
            <a:off x="1490490" y="2635645"/>
            <a:ext cx="1669882" cy="1422184"/>
          </a:xfrm>
          <a:prstGeom prst="rect">
            <a:avLst/>
          </a:prstGeom>
        </p:spPr>
        <p:txBody>
          <a:bodyPr vert="horz" wrap="square" lIns="0" tIns="11430" rIns="0" bIns="0" rtlCol="0">
            <a:spAutoFit/>
          </a:bodyPr>
          <a:lstStyle/>
          <a:p>
            <a:pPr marL="12700" marR="5080" lvl="0" indent="0" algn="l" defTabSz="914400" rtl="0" eaLnBrk="1" fontAlgn="auto" latinLnBrk="0" hangingPunct="1">
              <a:lnSpc>
                <a:spcPct val="100400"/>
              </a:lnSpc>
              <a:spcBef>
                <a:spcPts val="90"/>
              </a:spcBef>
              <a:spcAft>
                <a:spcPts val="0"/>
              </a:spcAft>
              <a:buClrTx/>
              <a:buSzTx/>
              <a:buFontTx/>
              <a:buNone/>
              <a:tabLst/>
              <a:defRPr/>
            </a:pPr>
            <a:r>
              <a:rPr kumimoji="0" lang="it-IT" sz="1800" b="1" i="0" u="none" strike="noStrike" kern="1200" cap="none" spc="-5" normalizeH="0" baseline="0" noProof="0" dirty="0">
                <a:ln>
                  <a:noFill/>
                </a:ln>
                <a:solidFill>
                  <a:prstClr val="black"/>
                </a:solidFill>
                <a:effectLst/>
                <a:uLnTx/>
                <a:uFillTx/>
                <a:latin typeface="Arial"/>
                <a:ea typeface="+mn-ea"/>
                <a:cs typeface="Arial"/>
              </a:rPr>
              <a:t>Med-TSO</a:t>
            </a:r>
          </a:p>
          <a:p>
            <a:pPr marL="12700" marR="5080" lvl="0" indent="0" algn="l" defTabSz="914400" rtl="0" eaLnBrk="1" fontAlgn="auto" latinLnBrk="0" hangingPunct="1">
              <a:lnSpc>
                <a:spcPct val="100400"/>
              </a:lnSpc>
              <a:spcBef>
                <a:spcPts val="90"/>
              </a:spcBef>
              <a:spcAft>
                <a:spcPts val="0"/>
              </a:spcAft>
              <a:buClrTx/>
              <a:buSzTx/>
              <a:buFontTx/>
              <a:buNone/>
              <a:tabLst/>
              <a:defRPr/>
            </a:pPr>
            <a:r>
              <a:rPr kumimoji="0" lang="it-IT" sz="1800" b="1" i="0" u="none" strike="noStrike" kern="1200" cap="none" spc="-5" normalizeH="0" baseline="0" noProof="0" dirty="0" err="1">
                <a:ln>
                  <a:noFill/>
                </a:ln>
                <a:solidFill>
                  <a:prstClr val="black"/>
                </a:solidFill>
                <a:effectLst/>
                <a:uLnTx/>
                <a:uFillTx/>
                <a:latin typeface="Arial"/>
                <a:ea typeface="+mn-ea"/>
                <a:cs typeface="Arial"/>
              </a:rPr>
              <a:t>Coordinated</a:t>
            </a:r>
            <a:endParaRPr kumimoji="0" lang="it-IT" sz="1800" b="1" i="0" u="none" strike="noStrike" kern="1200" cap="none" spc="-5"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400"/>
              </a:lnSpc>
              <a:spcBef>
                <a:spcPts val="90"/>
              </a:spcBef>
              <a:spcAft>
                <a:spcPts val="0"/>
              </a:spcAft>
              <a:buClrTx/>
              <a:buSzTx/>
              <a:buFontTx/>
              <a:buNone/>
              <a:tabLst/>
              <a:defRPr/>
            </a:pPr>
            <a:r>
              <a:rPr kumimoji="0" lang="it-IT" sz="1800" b="1" i="0" u="none" strike="noStrike" kern="1200" cap="none" spc="-5" normalizeH="0" baseline="0" noProof="0" dirty="0">
                <a:ln>
                  <a:noFill/>
                </a:ln>
                <a:solidFill>
                  <a:prstClr val="black"/>
                </a:solidFill>
                <a:effectLst/>
                <a:uLnTx/>
                <a:uFillTx/>
                <a:latin typeface="Arial"/>
                <a:ea typeface="+mn-ea"/>
                <a:cs typeface="Arial"/>
              </a:rPr>
              <a:t>Long </a:t>
            </a:r>
            <a:r>
              <a:rPr kumimoji="0" lang="it-IT" sz="1800" b="1" i="0" u="none" strike="noStrike" kern="1200" cap="none" spc="-5" normalizeH="0" baseline="0" noProof="0" dirty="0" err="1">
                <a:ln>
                  <a:noFill/>
                </a:ln>
                <a:solidFill>
                  <a:prstClr val="black"/>
                </a:solidFill>
                <a:effectLst/>
                <a:uLnTx/>
                <a:uFillTx/>
                <a:latin typeface="Arial"/>
                <a:ea typeface="+mn-ea"/>
                <a:cs typeface="Arial"/>
              </a:rPr>
              <a:t>term</a:t>
            </a:r>
            <a:r>
              <a:rPr kumimoji="0" lang="it-IT" sz="1800" b="1" i="0" u="none" strike="noStrike" kern="1200" cap="none" spc="-5" normalizeH="0" baseline="0" noProof="0" dirty="0">
                <a:ln>
                  <a:noFill/>
                </a:ln>
                <a:solidFill>
                  <a:prstClr val="black"/>
                </a:solidFill>
                <a:effectLst/>
                <a:uLnTx/>
                <a:uFillTx/>
                <a:latin typeface="Arial"/>
                <a:ea typeface="+mn-ea"/>
                <a:cs typeface="Arial"/>
              </a:rPr>
              <a:t> planning studies</a:t>
            </a:r>
          </a:p>
        </p:txBody>
      </p:sp>
      <p:sp>
        <p:nvSpPr>
          <p:cNvPr id="19" name="object 69">
            <a:extLst>
              <a:ext uri="{FF2B5EF4-FFF2-40B4-BE49-F238E27FC236}">
                <a16:creationId xmlns:a16="http://schemas.microsoft.com/office/drawing/2014/main" id="{DB5702C0-9F8D-B1D1-F046-D275B0CF9E81}"/>
              </a:ext>
            </a:extLst>
          </p:cNvPr>
          <p:cNvSpPr/>
          <p:nvPr/>
        </p:nvSpPr>
        <p:spPr>
          <a:xfrm>
            <a:off x="3131692" y="1745487"/>
            <a:ext cx="408432" cy="3055620"/>
          </a:xfrm>
          <a:custGeom>
            <a:avLst/>
            <a:gdLst/>
            <a:ahLst/>
            <a:cxnLst/>
            <a:rect l="l" t="t" r="r" b="b"/>
            <a:pathLst>
              <a:path w="312420" h="3055620">
                <a:moveTo>
                  <a:pt x="0" y="0"/>
                </a:moveTo>
                <a:lnTo>
                  <a:pt x="312420" y="1527809"/>
                </a:lnTo>
                <a:lnTo>
                  <a:pt x="0" y="3055619"/>
                </a:lnTo>
                <a:lnTo>
                  <a:pt x="0" y="0"/>
                </a:lnTo>
                <a:close/>
              </a:path>
            </a:pathLst>
          </a:custGeom>
          <a:solidFill>
            <a:schemeClr val="accent2"/>
          </a:solidFill>
          <a:ln w="22224">
            <a:solidFill>
              <a:srgbClr val="0067B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0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74D8-87EA-0971-829E-C6028C3FDF5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9F7A64A-7848-BD68-49D6-FE3F39EBAAE1}"/>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C5DA2ECB-BC6D-5F58-D04A-13EE2F560AA0}"/>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The 2022 Master Plan outcomes (time horizon 2030)</a:t>
            </a:r>
          </a:p>
        </p:txBody>
      </p:sp>
      <p:sp>
        <p:nvSpPr>
          <p:cNvPr id="39" name="CasellaDiTesto 38">
            <a:extLst>
              <a:ext uri="{FF2B5EF4-FFF2-40B4-BE49-F238E27FC236}">
                <a16:creationId xmlns:a16="http://schemas.microsoft.com/office/drawing/2014/main" id="{45BCF50C-5059-42BA-9687-D7EDC8851417}"/>
              </a:ext>
            </a:extLst>
          </p:cNvPr>
          <p:cNvSpPr txBox="1"/>
          <p:nvPr/>
        </p:nvSpPr>
        <p:spPr>
          <a:xfrm>
            <a:off x="6661895" y="5403382"/>
            <a:ext cx="4387106" cy="646331"/>
          </a:xfrm>
          <a:prstGeom prst="rect">
            <a:avLst/>
          </a:prstGeom>
          <a:noFill/>
        </p:spPr>
        <p:txBody>
          <a:bodyPr wrap="square">
            <a:spAutoFit/>
          </a:bodyPr>
          <a:lstStyle/>
          <a:p>
            <a:pPr marL="0" marR="0" lvl="0" indent="0" algn="l" defTabSz="914394"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2060"/>
                </a:solidFill>
                <a:effectLst/>
                <a:uLnTx/>
                <a:uFillTx/>
                <a:latin typeface="Helvetica Neue"/>
                <a:cs typeface="Helvetica" panose="020B0604020202020204" pitchFamily="34" charset="0"/>
                <a:hlinkClick r:id="rId3">
                  <a:extLst>
                    <a:ext uri="{A12FA001-AC4F-418D-AE19-62706E023703}">
                      <ahyp:hlinkClr xmlns:ahyp="http://schemas.microsoft.com/office/drawing/2018/hyperlinkcolor" val="tx"/>
                    </a:ext>
                  </a:extLst>
                </a:hlinkClick>
              </a:rPr>
              <a:t>https://masterplan.med-tso.com</a:t>
            </a:r>
            <a:endParaRPr kumimoji="0" lang="en-US" b="1" i="0" u="none" strike="noStrike" kern="0" cap="none" spc="0" normalizeH="0" baseline="0" noProof="0" dirty="0">
              <a:ln>
                <a:noFill/>
              </a:ln>
              <a:solidFill>
                <a:srgbClr val="002060"/>
              </a:solidFill>
              <a:effectLst/>
              <a:uLnTx/>
              <a:uFillTx/>
              <a:latin typeface="Helvetica Neue"/>
              <a:cs typeface="Helvetica" panose="020B0604020202020204" pitchFamily="34" charset="0"/>
            </a:endParaRPr>
          </a:p>
          <a:p>
            <a:pPr marL="0" marR="0" lvl="0" indent="0" algn="l" defTabSz="914394"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2060"/>
                </a:solidFill>
                <a:effectLst/>
                <a:uLnTx/>
                <a:uFillTx/>
                <a:latin typeface="Helvetica Neue"/>
                <a:cs typeface="Helvetica" panose="020B0604020202020204" pitchFamily="34" charset="0"/>
                <a:hlinkClick r:id="rId4">
                  <a:extLst>
                    <a:ext uri="{A12FA001-AC4F-418D-AE19-62706E023703}">
                      <ahyp:hlinkClr xmlns:ahyp="http://schemas.microsoft.com/office/drawing/2018/hyperlinkcolor" val="tx"/>
                    </a:ext>
                  </a:extLst>
                </a:hlinkClick>
              </a:rPr>
              <a:t>https://data.med-tso.com</a:t>
            </a:r>
            <a:r>
              <a:rPr kumimoji="0" lang="en-US" b="1" i="0" u="none" strike="noStrike" kern="0" cap="none" spc="0" normalizeH="0" baseline="0" noProof="0" dirty="0">
                <a:ln>
                  <a:noFill/>
                </a:ln>
                <a:solidFill>
                  <a:srgbClr val="002060"/>
                </a:solidFill>
                <a:effectLst/>
                <a:uLnTx/>
                <a:uFillTx/>
                <a:latin typeface="Helvetica Neue"/>
                <a:cs typeface="Helvetica" panose="020B0604020202020204" pitchFamily="34" charset="0"/>
              </a:rPr>
              <a:t> </a:t>
            </a:r>
            <a:endParaRPr kumimoji="0" lang="it-IT" sz="1400" b="0" i="0" u="none" strike="noStrike" kern="0" cap="none" spc="0" normalizeH="0" baseline="0" noProof="0" dirty="0">
              <a:ln>
                <a:noFill/>
              </a:ln>
              <a:solidFill>
                <a:srgbClr val="002060"/>
              </a:solidFill>
              <a:effectLst/>
              <a:uLnTx/>
              <a:uFillTx/>
              <a:latin typeface="Helvetica Neue"/>
              <a:cs typeface="Arial" charset="0"/>
            </a:endParaRPr>
          </a:p>
        </p:txBody>
      </p:sp>
      <p:pic>
        <p:nvPicPr>
          <p:cNvPr id="3" name="Immagine 2" descr="Immagine che contiene testo, schermata, cartone animato, grafica&#10;&#10;Descrizione generata automaticamente">
            <a:extLst>
              <a:ext uri="{FF2B5EF4-FFF2-40B4-BE49-F238E27FC236}">
                <a16:creationId xmlns:a16="http://schemas.microsoft.com/office/drawing/2014/main" id="{E19501A8-6281-1F3E-9D3B-997286397F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 y="836370"/>
            <a:ext cx="6794500" cy="3314709"/>
          </a:xfrm>
          <a:prstGeom prst="rect">
            <a:avLst/>
          </a:prstGeom>
        </p:spPr>
      </p:pic>
      <p:pic>
        <p:nvPicPr>
          <p:cNvPr id="4" name="Immagine 3" descr="Immagine che contiene testo, schermata, Carattere, numero&#10;&#10;Descrizione generata automaticamente">
            <a:extLst>
              <a:ext uri="{FF2B5EF4-FFF2-40B4-BE49-F238E27FC236}">
                <a16:creationId xmlns:a16="http://schemas.microsoft.com/office/drawing/2014/main" id="{52573892-9DFA-635B-1397-0EDC2170F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0266" y="4353209"/>
            <a:ext cx="4605234" cy="2100346"/>
          </a:xfrm>
          <a:prstGeom prst="rect">
            <a:avLst/>
          </a:prstGeom>
        </p:spPr>
      </p:pic>
      <p:graphicFrame>
        <p:nvGraphicFramePr>
          <p:cNvPr id="5" name="Table 3">
            <a:extLst>
              <a:ext uri="{FF2B5EF4-FFF2-40B4-BE49-F238E27FC236}">
                <a16:creationId xmlns:a16="http://schemas.microsoft.com/office/drawing/2014/main" id="{EF461B05-B8D9-7B87-BABB-EC2E4699CFA9}"/>
              </a:ext>
            </a:extLst>
          </p:cNvPr>
          <p:cNvGraphicFramePr>
            <a:graphicFrameLocks/>
          </p:cNvGraphicFramePr>
          <p:nvPr>
            <p:extLst>
              <p:ext uri="{D42A27DB-BD31-4B8C-83A1-F6EECF244321}">
                <p14:modId xmlns:p14="http://schemas.microsoft.com/office/powerpoint/2010/main" val="2638424970"/>
              </p:ext>
            </p:extLst>
          </p:nvPr>
        </p:nvGraphicFramePr>
        <p:xfrm>
          <a:off x="7699188" y="929501"/>
          <a:ext cx="3997512" cy="4273090"/>
        </p:xfrm>
        <a:graphic>
          <a:graphicData uri="http://schemas.openxmlformats.org/drawingml/2006/table">
            <a:tbl>
              <a:tblPr firstRow="1" bandRow="1"/>
              <a:tblGrid>
                <a:gridCol w="271059">
                  <a:extLst>
                    <a:ext uri="{9D8B030D-6E8A-4147-A177-3AD203B41FA5}">
                      <a16:colId xmlns:a16="http://schemas.microsoft.com/office/drawing/2014/main" val="20000"/>
                    </a:ext>
                  </a:extLst>
                </a:gridCol>
                <a:gridCol w="1417825">
                  <a:extLst>
                    <a:ext uri="{9D8B030D-6E8A-4147-A177-3AD203B41FA5}">
                      <a16:colId xmlns:a16="http://schemas.microsoft.com/office/drawing/2014/main" val="20001"/>
                    </a:ext>
                  </a:extLst>
                </a:gridCol>
                <a:gridCol w="1394557">
                  <a:extLst>
                    <a:ext uri="{9D8B030D-6E8A-4147-A177-3AD203B41FA5}">
                      <a16:colId xmlns:a16="http://schemas.microsoft.com/office/drawing/2014/main" val="20002"/>
                    </a:ext>
                  </a:extLst>
                </a:gridCol>
                <a:gridCol w="914071">
                  <a:extLst>
                    <a:ext uri="{9D8B030D-6E8A-4147-A177-3AD203B41FA5}">
                      <a16:colId xmlns:a16="http://schemas.microsoft.com/office/drawing/2014/main" val="20003"/>
                    </a:ext>
                  </a:extLst>
                </a:gridCol>
              </a:tblGrid>
              <a:tr h="354822">
                <a:tc>
                  <a:txBody>
                    <a:bodyPr/>
                    <a:lstStyle/>
                    <a:p>
                      <a:pPr marL="0" marR="0" indent="0" algn="l" defTabSz="584199">
                        <a:lnSpc>
                          <a:spcPct val="100000"/>
                        </a:lnSpc>
                        <a:spcBef>
                          <a:spcPts val="0"/>
                        </a:spcBef>
                        <a:spcAft>
                          <a:spcPts val="0"/>
                        </a:spcAft>
                        <a:buClrTx/>
                        <a:buSzTx/>
                        <a:buFontTx/>
                        <a:buNone/>
                        <a:defRPr/>
                      </a:pPr>
                      <a:r>
                        <a:rPr lang="en-US" sz="1000" b="1" u="none" strike="noStrike" cap="none" spc="0">
                          <a:solidFill>
                            <a:schemeClr val="bg1"/>
                          </a:solidFill>
                        </a:rPr>
                        <a:t>#</a:t>
                      </a:r>
                      <a:endParaRPr sz="1000" b="1" i="0" u="none" strike="noStrike" cap="none" spc="0">
                        <a:solidFill>
                          <a:schemeClr val="bg1"/>
                        </a:solidFill>
                        <a:latin typeface="Helvetica Neue"/>
                        <a:ea typeface="Helvetica Neue"/>
                        <a:cs typeface="Helvetica Neue"/>
                      </a:endParaRPr>
                    </a:p>
                  </a:txBody>
                  <a:tcPr>
                    <a:solidFill>
                      <a:srgbClr val="797DB0"/>
                    </a:solidFill>
                  </a:tcPr>
                </a:tc>
                <a:tc>
                  <a:txBody>
                    <a:bodyPr/>
                    <a:lstStyle/>
                    <a:p>
                      <a:pPr marL="0" marR="0" indent="0" algn="l" defTabSz="584199">
                        <a:lnSpc>
                          <a:spcPct val="100000"/>
                        </a:lnSpc>
                        <a:spcBef>
                          <a:spcPts val="0"/>
                        </a:spcBef>
                        <a:spcAft>
                          <a:spcPts val="0"/>
                        </a:spcAft>
                        <a:buClrTx/>
                        <a:buSzTx/>
                        <a:buFontTx/>
                        <a:buNone/>
                        <a:defRPr/>
                      </a:pPr>
                      <a:r>
                        <a:rPr lang="en-US" sz="1000" b="1" u="none" strike="noStrike" cap="none" spc="0">
                          <a:solidFill>
                            <a:schemeClr val="bg1"/>
                          </a:solidFill>
                        </a:rPr>
                        <a:t>Project Name</a:t>
                      </a:r>
                      <a:endParaRPr sz="1000" b="1" i="0" u="none" strike="noStrike" cap="none" spc="0">
                        <a:solidFill>
                          <a:schemeClr val="bg1"/>
                        </a:solidFill>
                        <a:latin typeface="Helvetica Neue"/>
                        <a:ea typeface="Helvetica Neue"/>
                        <a:cs typeface="Helvetica Neue"/>
                      </a:endParaRPr>
                    </a:p>
                  </a:txBody>
                  <a:tcPr>
                    <a:solidFill>
                      <a:srgbClr val="797DB0"/>
                    </a:solidFill>
                  </a:tcPr>
                </a:tc>
                <a:tc>
                  <a:txBody>
                    <a:bodyPr/>
                    <a:lstStyle/>
                    <a:p>
                      <a:pPr marL="0" marR="0" indent="0" algn="l" defTabSz="584199">
                        <a:lnSpc>
                          <a:spcPct val="100000"/>
                        </a:lnSpc>
                        <a:spcBef>
                          <a:spcPts val="0"/>
                        </a:spcBef>
                        <a:spcAft>
                          <a:spcPts val="0"/>
                        </a:spcAft>
                        <a:buClrTx/>
                        <a:buSzTx/>
                        <a:buFontTx/>
                        <a:buNone/>
                        <a:defRPr/>
                      </a:pPr>
                      <a:r>
                        <a:rPr lang="en-US" sz="1000" b="1" u="none" strike="noStrike" cap="none" spc="0">
                          <a:solidFill>
                            <a:schemeClr val="bg1"/>
                          </a:solidFill>
                        </a:rPr>
                        <a:t>Nominal Capacity [MW]</a:t>
                      </a:r>
                      <a:endParaRPr lang="en-US" sz="1000" b="1" i="0" u="none" strike="noStrike" cap="none" spc="0">
                        <a:solidFill>
                          <a:schemeClr val="bg1"/>
                        </a:solidFill>
                        <a:latin typeface="Helvetica Neue"/>
                        <a:ea typeface="Helvetica Neue"/>
                        <a:cs typeface="Helvetica Neue"/>
                      </a:endParaRPr>
                    </a:p>
                  </a:txBody>
                  <a:tcPr marL="9524" marR="9524" marT="9524" marB="0" anchor="ctr">
                    <a:solidFill>
                      <a:srgbClr val="797DB0"/>
                    </a:solidFill>
                  </a:tcPr>
                </a:tc>
                <a:tc>
                  <a:txBody>
                    <a:bodyPr/>
                    <a:lstStyle/>
                    <a:p>
                      <a:pPr marL="0" marR="0" indent="0" algn="l" defTabSz="584199">
                        <a:lnSpc>
                          <a:spcPct val="100000"/>
                        </a:lnSpc>
                        <a:spcBef>
                          <a:spcPts val="0"/>
                        </a:spcBef>
                        <a:spcAft>
                          <a:spcPts val="0"/>
                        </a:spcAft>
                        <a:buClrTx/>
                        <a:buSzTx/>
                        <a:buFontTx/>
                        <a:buNone/>
                        <a:defRPr/>
                      </a:pPr>
                      <a:r>
                        <a:rPr lang="en-US" sz="1000" b="1" u="none" strike="noStrike" cap="none" spc="0">
                          <a:solidFill>
                            <a:schemeClr val="bg1"/>
                          </a:solidFill>
                        </a:rPr>
                        <a:t>Technology</a:t>
                      </a:r>
                      <a:endParaRPr lang="en-US" sz="1000" b="1" i="0" u="none" strike="noStrike" cap="none" spc="0">
                        <a:solidFill>
                          <a:schemeClr val="bg1"/>
                        </a:solidFill>
                        <a:latin typeface="Helvetica Neue"/>
                        <a:ea typeface="Helvetica Neue"/>
                        <a:cs typeface="Helvetica Neue"/>
                      </a:endParaRPr>
                    </a:p>
                  </a:txBody>
                  <a:tcPr marL="9524" marR="9524" marT="9524" marB="0" anchor="ctr">
                    <a:solidFill>
                      <a:srgbClr val="797DB0"/>
                    </a:solidFill>
                  </a:tcPr>
                </a:tc>
                <a:extLst>
                  <a:ext uri="{0D108BD9-81ED-4DB2-BD59-A6C34878D82A}">
                    <a16:rowId xmlns:a16="http://schemas.microsoft.com/office/drawing/2014/main" val="10000"/>
                  </a:ext>
                </a:extLst>
              </a:tr>
              <a:tr h="182787">
                <a:tc>
                  <a:txBody>
                    <a:bodyPr/>
                    <a:lstStyle/>
                    <a:p>
                      <a:pPr algn="ctr">
                        <a:lnSpc>
                          <a:spcPct val="100000"/>
                        </a:lnSpc>
                        <a:defRPr/>
                      </a:pPr>
                      <a:r>
                        <a:rPr sz="1000" b="0" u="none" strike="noStrike">
                          <a:solidFill>
                            <a:schemeClr val="tx1">
                              <a:lumMod val="50000"/>
                            </a:schemeClr>
                          </a:solidFill>
                        </a:rPr>
                        <a:t>1</a:t>
                      </a:r>
                      <a:endParaRPr sz="1000" b="0" i="0" u="none" strike="noStrike">
                        <a:solidFill>
                          <a:schemeClr val="tx1">
                            <a:lumMod val="50000"/>
                          </a:schemeClr>
                        </a:solidFill>
                        <a:latin typeface="Helvetica Neue"/>
                      </a:endParaRPr>
                    </a:p>
                  </a:txBody>
                  <a:tcPr marL="7619" marR="7619" marT="7619" marB="0" anchor="b">
                    <a:solidFill>
                      <a:srgbClr val="FBE0CD"/>
                    </a:solidFill>
                  </a:tcPr>
                </a:tc>
                <a:tc>
                  <a:txBody>
                    <a:bodyPr/>
                    <a:lstStyle/>
                    <a:p>
                      <a:pPr algn="l">
                        <a:lnSpc>
                          <a:spcPct val="100000"/>
                        </a:lnSpc>
                        <a:defRPr/>
                      </a:pPr>
                      <a:r>
                        <a:rPr lang="en-US" sz="1000" b="0" u="none" strike="noStrike">
                          <a:solidFill>
                            <a:schemeClr val="tx1">
                              <a:lumMod val="50000"/>
                            </a:schemeClr>
                          </a:solidFill>
                        </a:rPr>
                        <a:t>Morocco – Portugal</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1"/>
                  </a:ext>
                </a:extLst>
              </a:tr>
              <a:tr h="182787">
                <a:tc>
                  <a:txBody>
                    <a:bodyPr/>
                    <a:lstStyle/>
                    <a:p>
                      <a:pPr algn="ctr">
                        <a:lnSpc>
                          <a:spcPct val="100000"/>
                        </a:lnSpc>
                        <a:defRPr/>
                      </a:pPr>
                      <a:r>
                        <a:rPr sz="1000" b="0" u="none" strike="noStrike">
                          <a:solidFill>
                            <a:schemeClr val="tx1">
                              <a:lumMod val="50000"/>
                            </a:schemeClr>
                          </a:solidFill>
                        </a:rPr>
                        <a:t>2</a:t>
                      </a:r>
                      <a:endParaRPr sz="1000" b="0" i="0" u="none" strike="noStrike">
                        <a:solidFill>
                          <a:schemeClr val="tx1">
                            <a:lumMod val="50000"/>
                          </a:schemeClr>
                        </a:solidFill>
                        <a:latin typeface="Helvetica Neue"/>
                      </a:endParaRPr>
                    </a:p>
                  </a:txBody>
                  <a:tcPr marL="7619" marR="7619" marT="7619" marB="0" anchor="b">
                    <a:solidFill>
                      <a:srgbClr val="FBE0CD"/>
                    </a:solidFill>
                  </a:tcPr>
                </a:tc>
                <a:tc>
                  <a:txBody>
                    <a:bodyPr/>
                    <a:lstStyle/>
                    <a:p>
                      <a:pPr algn="l">
                        <a:lnSpc>
                          <a:spcPct val="100000"/>
                        </a:lnSpc>
                        <a:defRPr/>
                      </a:pPr>
                      <a:r>
                        <a:rPr lang="en-US" sz="1000" b="0" u="none" strike="noStrike">
                          <a:solidFill>
                            <a:schemeClr val="tx1">
                              <a:lumMod val="50000"/>
                            </a:schemeClr>
                          </a:solidFill>
                        </a:rPr>
                        <a:t>Morocco - Spain</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+650/-600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2"/>
                  </a:ext>
                </a:extLst>
              </a:tr>
              <a:tr h="182787">
                <a:tc>
                  <a:txBody>
                    <a:bodyPr/>
                    <a:lstStyle/>
                    <a:p>
                      <a:pPr algn="ctr">
                        <a:lnSpc>
                          <a:spcPct val="100000"/>
                        </a:lnSpc>
                        <a:defRPr/>
                      </a:pPr>
                      <a:r>
                        <a:rPr sz="1000" b="0" u="none" strike="noStrike">
                          <a:solidFill>
                            <a:schemeClr val="tx1">
                              <a:lumMod val="50000"/>
                            </a:schemeClr>
                          </a:solidFill>
                        </a:rPr>
                        <a:t>3</a:t>
                      </a:r>
                      <a:endParaRPr sz="1000" b="0" i="0" u="none" strike="noStrike">
                        <a:solidFill>
                          <a:schemeClr val="tx1">
                            <a:lumMod val="50000"/>
                          </a:schemeClr>
                        </a:solidFill>
                        <a:latin typeface="Helvetica Neue"/>
                      </a:endParaRPr>
                    </a:p>
                  </a:txBody>
                  <a:tcPr marL="7619" marR="7619" marT="7619" marB="0" anchor="b">
                    <a:solidFill>
                      <a:srgbClr val="FBE0CD"/>
                    </a:solidFill>
                  </a:tcPr>
                </a:tc>
                <a:tc>
                  <a:txBody>
                    <a:bodyPr/>
                    <a:lstStyle/>
                    <a:p>
                      <a:pPr algn="l">
                        <a:lnSpc>
                          <a:spcPct val="100000"/>
                        </a:lnSpc>
                        <a:defRPr/>
                      </a:pPr>
                      <a:r>
                        <a:rPr lang="en-US" sz="1000" b="0" u="none" strike="noStrike">
                          <a:solidFill>
                            <a:schemeClr val="tx1">
                              <a:lumMod val="50000"/>
                            </a:schemeClr>
                          </a:solidFill>
                        </a:rPr>
                        <a:t>Algeria - Spain</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3"/>
                  </a:ext>
                </a:extLst>
              </a:tr>
              <a:tr h="182787">
                <a:tc>
                  <a:txBody>
                    <a:bodyPr/>
                    <a:lstStyle/>
                    <a:p>
                      <a:pPr algn="ctr">
                        <a:lnSpc>
                          <a:spcPct val="100000"/>
                        </a:lnSpc>
                        <a:defRPr/>
                      </a:pPr>
                      <a:r>
                        <a:rPr sz="1000" b="0" u="none" strike="noStrike">
                          <a:solidFill>
                            <a:schemeClr val="tx1">
                              <a:lumMod val="50000"/>
                            </a:schemeClr>
                          </a:solidFill>
                        </a:rPr>
                        <a:t>4</a:t>
                      </a:r>
                      <a:endParaRPr sz="1000" b="0" i="0" u="none" strike="noStrike">
                        <a:solidFill>
                          <a:schemeClr val="tx1">
                            <a:lumMod val="50000"/>
                          </a:schemeClr>
                        </a:solidFill>
                        <a:latin typeface="Helvetica Neue"/>
                      </a:endParaRPr>
                    </a:p>
                  </a:txBody>
                  <a:tcPr marL="7619" marR="7619" marT="7619" marB="0" anchor="b">
                    <a:solidFill>
                      <a:srgbClr val="B2C5E7"/>
                    </a:solidFill>
                  </a:tcPr>
                </a:tc>
                <a:tc>
                  <a:txBody>
                    <a:bodyPr/>
                    <a:lstStyle/>
                    <a:p>
                      <a:pPr algn="l">
                        <a:lnSpc>
                          <a:spcPct val="100000"/>
                        </a:lnSpc>
                        <a:defRPr/>
                      </a:pPr>
                      <a:r>
                        <a:rPr lang="en-US" sz="1000" b="0" u="none" strike="noStrike">
                          <a:solidFill>
                            <a:schemeClr val="tx1">
                              <a:lumMod val="50000"/>
                            </a:schemeClr>
                          </a:solidFill>
                        </a:rPr>
                        <a:t>Tunisia - Italy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±600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4"/>
                  </a:ext>
                </a:extLst>
              </a:tr>
              <a:tr h="182787">
                <a:tc>
                  <a:txBody>
                    <a:bodyPr/>
                    <a:lstStyle/>
                    <a:p>
                      <a:pPr algn="ctr">
                        <a:lnSpc>
                          <a:spcPct val="100000"/>
                        </a:lnSpc>
                        <a:defRPr/>
                      </a:pPr>
                      <a:r>
                        <a:rPr sz="1000" b="0" u="none" strike="noStrike">
                          <a:solidFill>
                            <a:schemeClr val="tx1">
                              <a:lumMod val="50000"/>
                            </a:schemeClr>
                          </a:solidFill>
                        </a:rPr>
                        <a:t>5</a:t>
                      </a:r>
                      <a:endParaRPr sz="1000" b="0" i="0" u="none" strike="noStrike">
                        <a:solidFill>
                          <a:schemeClr val="tx1">
                            <a:lumMod val="50000"/>
                          </a:schemeClr>
                        </a:solidFill>
                        <a:latin typeface="Helvetica Neue"/>
                      </a:endParaRPr>
                    </a:p>
                  </a:txBody>
                  <a:tcPr marL="7619" marR="7619" marT="7619" marB="0" anchor="b">
                    <a:solidFill>
                      <a:srgbClr val="B2C5E7"/>
                    </a:solidFill>
                  </a:tcPr>
                </a:tc>
                <a:tc>
                  <a:txBody>
                    <a:bodyPr/>
                    <a:lstStyle/>
                    <a:p>
                      <a:pPr algn="l">
                        <a:lnSpc>
                          <a:spcPct val="100000"/>
                        </a:lnSpc>
                        <a:defRPr/>
                      </a:pPr>
                      <a:r>
                        <a:rPr lang="en-US" sz="1000" b="0" u="none" strike="noStrike">
                          <a:solidFill>
                            <a:schemeClr val="tx1">
                              <a:lumMod val="50000"/>
                            </a:schemeClr>
                          </a:solidFill>
                        </a:rPr>
                        <a:t>Algeria - Tunisia</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±750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5"/>
                  </a:ext>
                </a:extLst>
              </a:tr>
              <a:tr h="182787">
                <a:tc>
                  <a:txBody>
                    <a:bodyPr/>
                    <a:lstStyle/>
                    <a:p>
                      <a:pPr algn="ctr">
                        <a:lnSpc>
                          <a:spcPct val="100000"/>
                        </a:lnSpc>
                        <a:defRPr/>
                      </a:pPr>
                      <a:r>
                        <a:rPr sz="1000" b="0" u="none" strike="noStrike">
                          <a:solidFill>
                            <a:schemeClr val="tx1">
                              <a:lumMod val="50000"/>
                            </a:schemeClr>
                          </a:solidFill>
                        </a:rPr>
                        <a:t>6</a:t>
                      </a:r>
                      <a:endParaRPr sz="1000" b="0" i="0" u="none" strike="noStrike">
                        <a:solidFill>
                          <a:schemeClr val="tx1">
                            <a:lumMod val="50000"/>
                          </a:schemeClr>
                        </a:solidFill>
                        <a:latin typeface="Helvetica Neue"/>
                      </a:endParaRPr>
                    </a:p>
                  </a:txBody>
                  <a:tcPr marL="7619" marR="7619" marT="7619" marB="0" anchor="b">
                    <a:solidFill>
                      <a:srgbClr val="D6C3E3"/>
                    </a:solidFill>
                  </a:tcPr>
                </a:tc>
                <a:tc>
                  <a:txBody>
                    <a:bodyPr/>
                    <a:lstStyle/>
                    <a:p>
                      <a:pPr algn="l">
                        <a:lnSpc>
                          <a:spcPct val="100000"/>
                        </a:lnSpc>
                        <a:defRPr/>
                      </a:pPr>
                      <a:r>
                        <a:rPr lang="en-US" sz="1000" b="0" u="none" strike="noStrike">
                          <a:solidFill>
                            <a:schemeClr val="tx1">
                              <a:lumMod val="50000"/>
                            </a:schemeClr>
                          </a:solidFill>
                        </a:rPr>
                        <a:t>Egypt - Turkey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±3000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6"/>
                  </a:ext>
                </a:extLst>
              </a:tr>
              <a:tr h="182787">
                <a:tc>
                  <a:txBody>
                    <a:bodyPr/>
                    <a:lstStyle/>
                    <a:p>
                      <a:pPr algn="ctr">
                        <a:lnSpc>
                          <a:spcPct val="100000"/>
                        </a:lnSpc>
                        <a:defRPr/>
                      </a:pPr>
                      <a:r>
                        <a:rPr sz="1000" b="0" u="none" strike="noStrike">
                          <a:solidFill>
                            <a:schemeClr val="tx1">
                              <a:lumMod val="50000"/>
                            </a:schemeClr>
                          </a:solidFill>
                        </a:rPr>
                        <a:t>7</a:t>
                      </a:r>
                      <a:endParaRPr sz="1000" b="0" i="0" u="none" strike="noStrike">
                        <a:solidFill>
                          <a:schemeClr val="tx1">
                            <a:lumMod val="50000"/>
                          </a:schemeClr>
                        </a:solidFill>
                        <a:latin typeface="Helvetica Neue"/>
                      </a:endParaRPr>
                    </a:p>
                  </a:txBody>
                  <a:tcPr marL="7619" marR="7619" marT="7619" marB="0" anchor="b">
                    <a:solidFill>
                      <a:srgbClr val="D6C3E3"/>
                    </a:solidFill>
                  </a:tcPr>
                </a:tc>
                <a:tc>
                  <a:txBody>
                    <a:bodyPr/>
                    <a:lstStyle/>
                    <a:p>
                      <a:pPr algn="l">
                        <a:lnSpc>
                          <a:spcPct val="100000"/>
                        </a:lnSpc>
                        <a:defRPr/>
                      </a:pPr>
                      <a:r>
                        <a:rPr lang="en-US" sz="1000" b="0" u="none" strike="noStrike">
                          <a:solidFill>
                            <a:schemeClr val="tx1">
                              <a:lumMod val="50000"/>
                            </a:schemeClr>
                          </a:solidFill>
                        </a:rPr>
                        <a:t>Israel - Turkey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±2000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7"/>
                  </a:ext>
                </a:extLst>
              </a:tr>
              <a:tr h="194670">
                <a:tc>
                  <a:txBody>
                    <a:bodyPr/>
                    <a:lstStyle/>
                    <a:p>
                      <a:pPr algn="ctr">
                        <a:lnSpc>
                          <a:spcPct val="100000"/>
                        </a:lnSpc>
                        <a:defRPr/>
                      </a:pPr>
                      <a:r>
                        <a:rPr sz="1000" b="0" u="none" strike="noStrike">
                          <a:solidFill>
                            <a:schemeClr val="tx1">
                              <a:lumMod val="50000"/>
                            </a:schemeClr>
                          </a:solidFill>
                        </a:rPr>
                        <a:t>8</a:t>
                      </a:r>
                      <a:endParaRPr sz="1000" b="0" i="0" u="none" strike="noStrike">
                        <a:solidFill>
                          <a:schemeClr val="tx1">
                            <a:lumMod val="50000"/>
                          </a:schemeClr>
                        </a:solidFill>
                        <a:latin typeface="Helvetica Neue"/>
                      </a:endParaRPr>
                    </a:p>
                  </a:txBody>
                  <a:tcPr marL="7619" marR="7619" marT="7619" marB="0" anchor="b">
                    <a:solidFill>
                      <a:srgbClr val="D0D0D0"/>
                    </a:solidFill>
                  </a:tcPr>
                </a:tc>
                <a:tc>
                  <a:txBody>
                    <a:bodyPr/>
                    <a:lstStyle/>
                    <a:p>
                      <a:pPr algn="l">
                        <a:lnSpc>
                          <a:spcPct val="100000"/>
                        </a:lnSpc>
                        <a:defRPr/>
                      </a:pPr>
                      <a:r>
                        <a:rPr lang="en-US" sz="1000" b="0" u="none" strike="noStrike">
                          <a:solidFill>
                            <a:schemeClr val="tx1">
                              <a:lumMod val="50000"/>
                            </a:schemeClr>
                          </a:solidFill>
                        </a:rPr>
                        <a:t>Egypt - Jordan</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±550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8"/>
                  </a:ext>
                </a:extLst>
              </a:tr>
              <a:tr h="182787">
                <a:tc>
                  <a:txBody>
                    <a:bodyPr/>
                    <a:lstStyle/>
                    <a:p>
                      <a:pPr algn="ctr">
                        <a:lnSpc>
                          <a:spcPct val="100000"/>
                        </a:lnSpc>
                        <a:defRPr/>
                      </a:pPr>
                      <a:r>
                        <a:rPr sz="1000" b="0" u="none" strike="noStrike">
                          <a:solidFill>
                            <a:schemeClr val="tx1">
                              <a:lumMod val="50000"/>
                            </a:schemeClr>
                          </a:solidFill>
                        </a:rPr>
                        <a:t>9</a:t>
                      </a:r>
                      <a:endParaRPr sz="1000" b="0" i="0" u="none" strike="noStrike">
                        <a:solidFill>
                          <a:schemeClr val="tx1">
                            <a:lumMod val="50000"/>
                          </a:schemeClr>
                        </a:solidFill>
                        <a:latin typeface="Helvetica Neue"/>
                      </a:endParaRPr>
                    </a:p>
                  </a:txBody>
                  <a:tcPr marL="7619" marR="7619" marT="7619" marB="0" anchor="b">
                    <a:solidFill>
                      <a:srgbClr val="D0D0D0"/>
                    </a:solidFill>
                  </a:tcPr>
                </a:tc>
                <a:tc>
                  <a:txBody>
                    <a:bodyPr/>
                    <a:lstStyle/>
                    <a:p>
                      <a:pPr algn="l">
                        <a:lnSpc>
                          <a:spcPct val="100000"/>
                        </a:lnSpc>
                        <a:defRPr/>
                      </a:pPr>
                      <a:r>
                        <a:rPr lang="en-US" sz="1000" b="0" u="none" strike="noStrike">
                          <a:solidFill>
                            <a:schemeClr val="tx1">
                              <a:lumMod val="50000"/>
                            </a:schemeClr>
                          </a:solidFill>
                        </a:rPr>
                        <a:t>Jordan - Syria</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09"/>
                  </a:ext>
                </a:extLst>
              </a:tr>
              <a:tr h="0">
                <a:tc>
                  <a:txBody>
                    <a:bodyPr/>
                    <a:lstStyle/>
                    <a:p>
                      <a:pPr algn="ctr">
                        <a:lnSpc>
                          <a:spcPct val="100000"/>
                        </a:lnSpc>
                        <a:defRPr/>
                      </a:pPr>
                      <a:r>
                        <a:rPr sz="1000" b="0" u="none" strike="noStrike">
                          <a:solidFill>
                            <a:schemeClr val="tx1">
                              <a:lumMod val="50000"/>
                            </a:schemeClr>
                          </a:solidFill>
                        </a:rPr>
                        <a:t>10</a:t>
                      </a:r>
                      <a:endParaRPr sz="1000" b="0" i="0" u="none" strike="noStrike">
                        <a:solidFill>
                          <a:schemeClr val="tx1">
                            <a:lumMod val="50000"/>
                          </a:schemeClr>
                        </a:solidFill>
                        <a:latin typeface="Helvetica Neue"/>
                      </a:endParaRPr>
                    </a:p>
                  </a:txBody>
                  <a:tcPr marL="7619" marR="7619" marT="7619" marB="0" anchor="b">
                    <a:solidFill>
                      <a:srgbClr val="D0D0D0"/>
                    </a:solidFill>
                  </a:tcPr>
                </a:tc>
                <a:tc>
                  <a:txBody>
                    <a:bodyPr/>
                    <a:lstStyle/>
                    <a:p>
                      <a:pPr algn="l">
                        <a:lnSpc>
                          <a:spcPct val="100000"/>
                        </a:lnSpc>
                        <a:defRPr/>
                      </a:pPr>
                      <a:r>
                        <a:rPr lang="en-US" sz="1000" b="0" u="none" strike="noStrike">
                          <a:solidFill>
                            <a:schemeClr val="tx1">
                              <a:lumMod val="50000"/>
                            </a:schemeClr>
                          </a:solidFill>
                        </a:rPr>
                        <a:t>Syria - Turkey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±600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0"/>
                  </a:ext>
                </a:extLst>
              </a:tr>
              <a:tr h="401608">
                <a:tc>
                  <a:txBody>
                    <a:bodyPr/>
                    <a:lstStyle/>
                    <a:p>
                      <a:pPr algn="ctr">
                        <a:lnSpc>
                          <a:spcPct val="100000"/>
                        </a:lnSpc>
                        <a:defRPr/>
                      </a:pPr>
                      <a:r>
                        <a:rPr sz="1000" b="0" u="none" strike="noStrike">
                          <a:solidFill>
                            <a:schemeClr val="tx1">
                              <a:lumMod val="50000"/>
                            </a:schemeClr>
                          </a:solidFill>
                        </a:rPr>
                        <a:t>11</a:t>
                      </a:r>
                      <a:endParaRPr sz="1000" b="0" i="0" u="none" strike="noStrike">
                        <a:solidFill>
                          <a:schemeClr val="tx1">
                            <a:lumMod val="50000"/>
                          </a:schemeClr>
                        </a:solidFill>
                        <a:latin typeface="Helvetica Neue"/>
                      </a:endParaRPr>
                    </a:p>
                  </a:txBody>
                  <a:tcPr marL="7619" marR="7619" marT="7619" marB="0" anchor="b">
                    <a:solidFill>
                      <a:srgbClr val="C1D2B6"/>
                    </a:solidFill>
                  </a:tcPr>
                </a:tc>
                <a:tc>
                  <a:txBody>
                    <a:bodyPr/>
                    <a:lstStyle/>
                    <a:p>
                      <a:pPr algn="l">
                        <a:lnSpc>
                          <a:spcPct val="100000"/>
                        </a:lnSpc>
                        <a:defRPr/>
                      </a:pPr>
                      <a:r>
                        <a:rPr lang="en-US" sz="1000" b="0" u="none" strike="noStrike">
                          <a:solidFill>
                            <a:schemeClr val="tx1">
                              <a:lumMod val="50000"/>
                            </a:schemeClr>
                          </a:solidFill>
                        </a:rPr>
                        <a:t>Bulgaria - Greece - Turkey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pl-PL" sz="1000" b="0" u="none" strike="noStrike" cap="none" spc="0">
                          <a:solidFill>
                            <a:schemeClr val="tx1">
                              <a:lumMod val="50000"/>
                            </a:schemeClr>
                          </a:solidFill>
                        </a:rPr>
                        <a:t>BG-TR: +1100/-700</a:t>
                      </a:r>
                      <a:endParaRPr/>
                    </a:p>
                    <a:p>
                      <a:pPr marL="0" marR="0" indent="0" algn="l" defTabSz="584199">
                        <a:lnSpc>
                          <a:spcPct val="100000"/>
                        </a:lnSpc>
                        <a:spcBef>
                          <a:spcPts val="0"/>
                        </a:spcBef>
                        <a:spcAft>
                          <a:spcPts val="0"/>
                        </a:spcAft>
                        <a:buClrTx/>
                        <a:buSzTx/>
                        <a:buFontTx/>
                        <a:buNone/>
                        <a:defRPr/>
                      </a:pPr>
                      <a:r>
                        <a:rPr lang="pl-PL" sz="1000" b="0" u="none" strike="noStrike" cap="none" spc="0">
                          <a:solidFill>
                            <a:schemeClr val="tx1">
                              <a:lumMod val="50000"/>
                            </a:schemeClr>
                          </a:solidFill>
                        </a:rPr>
                        <a:t>TR-GR: ±600 </a:t>
                      </a:r>
                      <a:endParaRPr lang="pl-PL"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1"/>
                  </a:ext>
                </a:extLst>
              </a:tr>
              <a:tr h="354822">
                <a:tc>
                  <a:txBody>
                    <a:bodyPr/>
                    <a:lstStyle/>
                    <a:p>
                      <a:pPr algn="ctr">
                        <a:lnSpc>
                          <a:spcPct val="100000"/>
                        </a:lnSpc>
                        <a:defRPr/>
                      </a:pPr>
                      <a:r>
                        <a:rPr sz="1000" b="0" u="none" strike="noStrike">
                          <a:solidFill>
                            <a:schemeClr val="tx1">
                              <a:lumMod val="50000"/>
                            </a:schemeClr>
                          </a:solidFill>
                        </a:rPr>
                        <a:t>12</a:t>
                      </a:r>
                      <a:endParaRPr sz="1000" b="0" i="0" u="none" strike="noStrike">
                        <a:solidFill>
                          <a:schemeClr val="tx1">
                            <a:lumMod val="50000"/>
                          </a:schemeClr>
                        </a:solidFill>
                        <a:latin typeface="Helvetica Neue"/>
                      </a:endParaRPr>
                    </a:p>
                  </a:txBody>
                  <a:tcPr marL="7619" marR="7619" marT="7619" marB="0" anchor="b">
                    <a:solidFill>
                      <a:srgbClr val="D6C3E3"/>
                    </a:solidFill>
                  </a:tcPr>
                </a:tc>
                <a:tc>
                  <a:txBody>
                    <a:bodyPr/>
                    <a:lstStyle/>
                    <a:p>
                      <a:pPr algn="l">
                        <a:lnSpc>
                          <a:spcPct val="100000"/>
                        </a:lnSpc>
                        <a:defRPr/>
                      </a:pPr>
                      <a:r>
                        <a:rPr lang="en-US" sz="1000" b="0" u="none" strike="noStrike">
                          <a:solidFill>
                            <a:schemeClr val="tx1">
                              <a:lumMod val="50000"/>
                            </a:schemeClr>
                          </a:solidFill>
                        </a:rPr>
                        <a:t>Israel - Cyprus - Greece</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IL-CY: ±1000</a:t>
                      </a:r>
                      <a:endParaRPr/>
                    </a:p>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CY-GR: ±1000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2"/>
                  </a:ext>
                </a:extLst>
              </a:tr>
              <a:tr h="182787">
                <a:tc>
                  <a:txBody>
                    <a:bodyPr/>
                    <a:lstStyle/>
                    <a:p>
                      <a:pPr algn="ctr">
                        <a:lnSpc>
                          <a:spcPct val="100000"/>
                        </a:lnSpc>
                        <a:defRPr/>
                      </a:pPr>
                      <a:r>
                        <a:rPr sz="1000" b="0" u="none" strike="noStrike">
                          <a:solidFill>
                            <a:schemeClr val="tx1">
                              <a:lumMod val="50000"/>
                            </a:schemeClr>
                          </a:solidFill>
                        </a:rPr>
                        <a:t>13</a:t>
                      </a:r>
                      <a:endParaRPr sz="1000" b="0" i="0" u="none" strike="noStrike">
                        <a:solidFill>
                          <a:schemeClr val="tx1">
                            <a:lumMod val="50000"/>
                          </a:schemeClr>
                        </a:solidFill>
                        <a:latin typeface="Helvetica Neue"/>
                      </a:endParaRPr>
                    </a:p>
                  </a:txBody>
                  <a:tcPr marL="7619" marR="7619" marT="7619" marB="0" anchor="b">
                    <a:solidFill>
                      <a:srgbClr val="D6C3E3"/>
                    </a:solidFill>
                  </a:tcPr>
                </a:tc>
                <a:tc>
                  <a:txBody>
                    <a:bodyPr/>
                    <a:lstStyle/>
                    <a:p>
                      <a:pPr algn="l">
                        <a:lnSpc>
                          <a:spcPct val="100000"/>
                        </a:lnSpc>
                        <a:defRPr/>
                      </a:pPr>
                      <a:r>
                        <a:rPr lang="en-US" sz="1000" b="0" u="none" strike="noStrike">
                          <a:solidFill>
                            <a:schemeClr val="tx1">
                              <a:lumMod val="50000"/>
                            </a:schemeClr>
                          </a:solidFill>
                        </a:rPr>
                        <a:t>Egypt - Cyprus</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3"/>
                  </a:ext>
                </a:extLst>
              </a:tr>
              <a:tr h="182787">
                <a:tc>
                  <a:txBody>
                    <a:bodyPr/>
                    <a:lstStyle/>
                    <a:p>
                      <a:pPr algn="ctr">
                        <a:lnSpc>
                          <a:spcPct val="100000"/>
                        </a:lnSpc>
                        <a:defRPr/>
                      </a:pPr>
                      <a:r>
                        <a:rPr sz="1000" b="0" u="none" strike="noStrike">
                          <a:solidFill>
                            <a:schemeClr val="tx1">
                              <a:lumMod val="50000"/>
                            </a:schemeClr>
                          </a:solidFill>
                        </a:rPr>
                        <a:t>14</a:t>
                      </a:r>
                      <a:endParaRPr sz="1000" b="0" i="0" u="none" strike="noStrike">
                        <a:solidFill>
                          <a:schemeClr val="tx1">
                            <a:lumMod val="50000"/>
                          </a:schemeClr>
                        </a:solidFill>
                        <a:latin typeface="Helvetica Neue"/>
                      </a:endParaRPr>
                    </a:p>
                  </a:txBody>
                  <a:tcPr marL="7619" marR="7619" marT="7619" marB="0" anchor="b">
                    <a:solidFill>
                      <a:srgbClr val="D0D0D0"/>
                    </a:solidFill>
                  </a:tcPr>
                </a:tc>
                <a:tc>
                  <a:txBody>
                    <a:bodyPr/>
                    <a:lstStyle/>
                    <a:p>
                      <a:pPr algn="l">
                        <a:lnSpc>
                          <a:spcPct val="100000"/>
                        </a:lnSpc>
                        <a:defRPr/>
                      </a:pPr>
                      <a:r>
                        <a:rPr lang="en-US" sz="1000" b="0" u="none" strike="noStrike">
                          <a:solidFill>
                            <a:schemeClr val="tx1">
                              <a:lumMod val="50000"/>
                            </a:schemeClr>
                          </a:solidFill>
                        </a:rPr>
                        <a:t>Jordan - Palestine</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±200 </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4"/>
                  </a:ext>
                </a:extLst>
              </a:tr>
              <a:tr h="182787">
                <a:tc>
                  <a:txBody>
                    <a:bodyPr/>
                    <a:lstStyle/>
                    <a:p>
                      <a:pPr algn="ctr">
                        <a:lnSpc>
                          <a:spcPct val="100000"/>
                        </a:lnSpc>
                        <a:defRPr/>
                      </a:pPr>
                      <a:r>
                        <a:rPr sz="1000" b="0" u="none" strike="noStrike">
                          <a:solidFill>
                            <a:schemeClr val="tx1">
                              <a:lumMod val="50000"/>
                            </a:schemeClr>
                          </a:solidFill>
                        </a:rPr>
                        <a:t>15</a:t>
                      </a:r>
                      <a:endParaRPr sz="1000" b="0" i="0" u="none" strike="noStrike">
                        <a:solidFill>
                          <a:schemeClr val="tx1">
                            <a:lumMod val="50000"/>
                          </a:schemeClr>
                        </a:solidFill>
                        <a:latin typeface="Helvetica Neue"/>
                      </a:endParaRPr>
                    </a:p>
                  </a:txBody>
                  <a:tcPr marL="7619" marR="7619" marT="7619" marB="0" anchor="b">
                    <a:solidFill>
                      <a:srgbClr val="B2C5E7"/>
                    </a:solidFill>
                  </a:tcPr>
                </a:tc>
                <a:tc>
                  <a:txBody>
                    <a:bodyPr/>
                    <a:lstStyle/>
                    <a:p>
                      <a:pPr algn="l">
                        <a:lnSpc>
                          <a:spcPct val="100000"/>
                        </a:lnSpc>
                        <a:defRPr/>
                      </a:pPr>
                      <a:r>
                        <a:rPr lang="en-US" sz="1000" b="0" u="none" strike="noStrike">
                          <a:solidFill>
                            <a:schemeClr val="tx1">
                              <a:lumMod val="50000"/>
                            </a:schemeClr>
                          </a:solidFill>
                        </a:rPr>
                        <a:t>Algeria - Italy</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5"/>
                  </a:ext>
                </a:extLst>
              </a:tr>
              <a:tr h="185072">
                <a:tc>
                  <a:txBody>
                    <a:bodyPr/>
                    <a:lstStyle/>
                    <a:p>
                      <a:pPr algn="ctr">
                        <a:lnSpc>
                          <a:spcPct val="100000"/>
                        </a:lnSpc>
                        <a:defRPr/>
                      </a:pPr>
                      <a:r>
                        <a:rPr sz="1000" b="0" u="none" strike="noStrike">
                          <a:solidFill>
                            <a:schemeClr val="tx1">
                              <a:lumMod val="50000"/>
                            </a:schemeClr>
                          </a:solidFill>
                        </a:rPr>
                        <a:t>16</a:t>
                      </a:r>
                      <a:endParaRPr sz="1000" b="0" i="0" u="none" strike="noStrike">
                        <a:solidFill>
                          <a:schemeClr val="tx1">
                            <a:lumMod val="50000"/>
                          </a:schemeClr>
                        </a:solidFill>
                        <a:latin typeface="Helvetica Neue"/>
                      </a:endParaRPr>
                    </a:p>
                  </a:txBody>
                  <a:tcPr marL="7619" marR="7619" marT="7619" marB="0" anchor="b">
                    <a:solidFill>
                      <a:srgbClr val="D6C3E3"/>
                    </a:solidFill>
                  </a:tcPr>
                </a:tc>
                <a:tc>
                  <a:txBody>
                    <a:bodyPr/>
                    <a:lstStyle/>
                    <a:p>
                      <a:pPr algn="l">
                        <a:lnSpc>
                          <a:spcPct val="100000"/>
                        </a:lnSpc>
                        <a:defRPr/>
                      </a:pPr>
                      <a:r>
                        <a:rPr lang="en-US" sz="1000" b="0" u="none" strike="noStrike">
                          <a:solidFill>
                            <a:schemeClr val="tx1">
                              <a:lumMod val="50000"/>
                            </a:schemeClr>
                          </a:solidFill>
                        </a:rPr>
                        <a:t>Egypt - Greece</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±2000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6"/>
                  </a:ext>
                </a:extLst>
              </a:tr>
              <a:tr h="182787">
                <a:tc>
                  <a:txBody>
                    <a:bodyPr/>
                    <a:lstStyle/>
                    <a:p>
                      <a:pPr algn="ctr">
                        <a:lnSpc>
                          <a:spcPct val="100000"/>
                        </a:lnSpc>
                        <a:defRPr/>
                      </a:pPr>
                      <a:r>
                        <a:rPr sz="1000" b="0" u="none" strike="noStrike">
                          <a:solidFill>
                            <a:schemeClr val="tx1">
                              <a:lumMod val="50000"/>
                            </a:schemeClr>
                          </a:solidFill>
                        </a:rPr>
                        <a:t>17</a:t>
                      </a:r>
                      <a:endParaRPr sz="1000" b="0" i="0" u="none" strike="noStrike">
                        <a:solidFill>
                          <a:schemeClr val="tx1">
                            <a:lumMod val="50000"/>
                          </a:schemeClr>
                        </a:solidFill>
                        <a:latin typeface="Helvetica Neue"/>
                      </a:endParaRPr>
                    </a:p>
                  </a:txBody>
                  <a:tcPr marL="7619" marR="7619" marT="7619" marB="0" anchor="b">
                    <a:solidFill>
                      <a:srgbClr val="C1D2B6"/>
                    </a:solidFill>
                  </a:tcPr>
                </a:tc>
                <a:tc>
                  <a:txBody>
                    <a:bodyPr/>
                    <a:lstStyle/>
                    <a:p>
                      <a:pPr algn="l">
                        <a:lnSpc>
                          <a:spcPct val="100000"/>
                        </a:lnSpc>
                        <a:defRPr/>
                      </a:pPr>
                      <a:r>
                        <a:rPr lang="en-US" sz="1000" b="0" u="none" strike="noStrike">
                          <a:solidFill>
                            <a:schemeClr val="tx1">
                              <a:lumMod val="50000"/>
                            </a:schemeClr>
                          </a:solidFill>
                        </a:rPr>
                        <a:t>Italy - Greece</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±500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HVDC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7"/>
                  </a:ext>
                </a:extLst>
              </a:tr>
              <a:tr h="182787">
                <a:tc>
                  <a:txBody>
                    <a:bodyPr/>
                    <a:lstStyle/>
                    <a:p>
                      <a:pPr algn="ctr">
                        <a:lnSpc>
                          <a:spcPct val="100000"/>
                        </a:lnSpc>
                        <a:defRPr/>
                      </a:pPr>
                      <a:r>
                        <a:rPr sz="1000" b="0" u="none" strike="noStrike">
                          <a:solidFill>
                            <a:schemeClr val="tx1">
                              <a:lumMod val="50000"/>
                            </a:schemeClr>
                          </a:solidFill>
                        </a:rPr>
                        <a:t>18</a:t>
                      </a:r>
                      <a:endParaRPr sz="1000" b="0" i="0" u="none" strike="noStrike">
                        <a:solidFill>
                          <a:schemeClr val="tx1">
                            <a:lumMod val="50000"/>
                          </a:schemeClr>
                        </a:solidFill>
                        <a:latin typeface="Helvetica Neue"/>
                      </a:endParaRPr>
                    </a:p>
                  </a:txBody>
                  <a:tcPr marL="7619" marR="7619" marT="7619" marB="0" anchor="b">
                    <a:solidFill>
                      <a:srgbClr val="B2C5E7"/>
                    </a:solidFill>
                  </a:tcPr>
                </a:tc>
                <a:tc>
                  <a:txBody>
                    <a:bodyPr/>
                    <a:lstStyle/>
                    <a:p>
                      <a:pPr algn="l">
                        <a:lnSpc>
                          <a:spcPct val="100000"/>
                        </a:lnSpc>
                        <a:defRPr/>
                      </a:pPr>
                      <a:r>
                        <a:rPr lang="en-US" sz="1000" b="0" u="none" strike="noStrike" dirty="0">
                          <a:solidFill>
                            <a:schemeClr val="tx1">
                              <a:lumMod val="50000"/>
                            </a:schemeClr>
                          </a:solidFill>
                        </a:rPr>
                        <a:t>Egypt - Libya</a:t>
                      </a:r>
                      <a:endParaRPr lang="en-US" sz="1000" b="0" i="0" u="none" strike="noStrike" dirty="0">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HVAC</a:t>
                      </a:r>
                      <a:endParaRPr lang="en-US" sz="1000" b="0" i="0" u="none" strike="noStrike" cap="none" spc="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8"/>
                  </a:ext>
                </a:extLst>
              </a:tr>
              <a:tr h="243941">
                <a:tc>
                  <a:txBody>
                    <a:bodyPr/>
                    <a:lstStyle/>
                    <a:p>
                      <a:pPr algn="ctr">
                        <a:lnSpc>
                          <a:spcPct val="100000"/>
                        </a:lnSpc>
                        <a:defRPr/>
                      </a:pPr>
                      <a:r>
                        <a:rPr sz="1000" b="0" u="none" strike="noStrike">
                          <a:solidFill>
                            <a:schemeClr val="tx1">
                              <a:lumMod val="50000"/>
                            </a:schemeClr>
                          </a:solidFill>
                        </a:rPr>
                        <a:t>19</a:t>
                      </a:r>
                      <a:endParaRPr sz="1000" b="0" i="0" u="none" strike="noStrike">
                        <a:solidFill>
                          <a:schemeClr val="tx1">
                            <a:lumMod val="50000"/>
                          </a:schemeClr>
                        </a:solidFill>
                        <a:latin typeface="Helvetica Neue"/>
                      </a:endParaRPr>
                    </a:p>
                  </a:txBody>
                  <a:tcPr marL="7619" marR="7619" marT="7619" marB="0" anchor="b">
                    <a:solidFill>
                      <a:srgbClr val="B2C5E7"/>
                    </a:solidFill>
                  </a:tcPr>
                </a:tc>
                <a:tc>
                  <a:txBody>
                    <a:bodyPr/>
                    <a:lstStyle/>
                    <a:p>
                      <a:pPr algn="l">
                        <a:lnSpc>
                          <a:spcPct val="100000"/>
                        </a:lnSpc>
                        <a:defRPr/>
                      </a:pPr>
                      <a:r>
                        <a:rPr lang="en-US" sz="1000" b="0" u="none" strike="noStrike">
                          <a:solidFill>
                            <a:schemeClr val="tx1">
                              <a:lumMod val="50000"/>
                            </a:schemeClr>
                          </a:solidFill>
                        </a:rPr>
                        <a:t>Algeria - Libya</a:t>
                      </a:r>
                      <a:endParaRPr lang="en-US" sz="1000" b="0" i="0" u="none" strike="noStrike">
                        <a:solidFill>
                          <a:schemeClr val="tx1">
                            <a:lumMod val="50000"/>
                          </a:schemeClr>
                        </a:solidFill>
                        <a:latin typeface="Helvetica Neue"/>
                      </a:endParaRPr>
                    </a:p>
                  </a:txBody>
                  <a:tcPr marL="7619" marR="7619" marT="7619"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a:solidFill>
                            <a:schemeClr val="tx1">
                              <a:lumMod val="50000"/>
                            </a:schemeClr>
                          </a:solidFill>
                        </a:rPr>
                        <a:t>±1000</a:t>
                      </a:r>
                      <a:endParaRPr lang="en-US" sz="1000" b="0" i="0" u="none" strike="noStrike" cap="none" spc="0">
                        <a:solidFill>
                          <a:schemeClr val="tx1">
                            <a:lumMod val="50000"/>
                          </a:schemeClr>
                        </a:solidFill>
                        <a:latin typeface="Helvetica Neue"/>
                        <a:ea typeface="Helvetica Neue"/>
                        <a:cs typeface="Helvetica Neue"/>
                      </a:endParaRPr>
                    </a:p>
                  </a:txBody>
                  <a:tcPr marL="9524" marR="9524" marT="9524" marB="0" anchor="ctr"/>
                </a:tc>
                <a:tc>
                  <a:txBody>
                    <a:bodyPr/>
                    <a:lstStyle/>
                    <a:p>
                      <a:pPr marL="0" marR="0" indent="0" algn="l" defTabSz="584199">
                        <a:lnSpc>
                          <a:spcPct val="100000"/>
                        </a:lnSpc>
                        <a:spcBef>
                          <a:spcPts val="0"/>
                        </a:spcBef>
                        <a:spcAft>
                          <a:spcPts val="0"/>
                        </a:spcAft>
                        <a:buClrTx/>
                        <a:buSzTx/>
                        <a:buFontTx/>
                        <a:buNone/>
                        <a:defRPr/>
                      </a:pPr>
                      <a:r>
                        <a:rPr lang="en-US" sz="1000" b="0" u="none" strike="noStrike" cap="none" spc="0" dirty="0">
                          <a:solidFill>
                            <a:schemeClr val="tx1">
                              <a:lumMod val="50000"/>
                            </a:schemeClr>
                          </a:solidFill>
                        </a:rPr>
                        <a:t>HVAC</a:t>
                      </a:r>
                      <a:endParaRPr lang="en-US" sz="1000" b="0" i="0" u="none" strike="noStrike" cap="none" spc="0" dirty="0">
                        <a:solidFill>
                          <a:schemeClr val="tx1">
                            <a:lumMod val="50000"/>
                          </a:schemeClr>
                        </a:solidFill>
                        <a:latin typeface="Helvetica Neue"/>
                        <a:ea typeface="Helvetica Neue"/>
                        <a:cs typeface="Helvetica Neue"/>
                      </a:endParaRPr>
                    </a:p>
                  </a:txBody>
                  <a:tcPr marL="68389" marR="68389"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77352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A545-9C80-2B6B-8E24-E18CDA071634}"/>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729DBAE3-B4BD-97BF-0EA8-838F44759D47}"/>
              </a:ext>
            </a:extLst>
          </p:cNvPr>
          <p:cNvSpPr/>
          <p:nvPr/>
        </p:nvSpPr>
        <p:spPr>
          <a:xfrm>
            <a:off x="340736" y="4690999"/>
            <a:ext cx="8331316" cy="477059"/>
          </a:xfrm>
          <a:prstGeom prst="rect">
            <a:avLst/>
          </a:prstGeom>
          <a:solidFill>
            <a:srgbClr val="CEDBE6"/>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E8C8A11F-D122-7BA8-D472-FB93FF00CDB3}"/>
              </a:ext>
            </a:extLst>
          </p:cNvPr>
          <p:cNvSpPr>
            <a:spLocks noGrp="1"/>
          </p:cNvSpPr>
          <p:nvPr>
            <p:ph type="title"/>
          </p:nvPr>
        </p:nvSpPr>
        <p:spPr>
          <a:xfrm>
            <a:off x="341243" y="2399068"/>
            <a:ext cx="8951422" cy="697832"/>
          </a:xfrm>
        </p:spPr>
        <p:txBody>
          <a:bodyPr/>
          <a:lstStyle/>
          <a:p>
            <a:r>
              <a:rPr lang="en-GB" noProof="0" dirty="0"/>
              <a:t>Table of contents</a:t>
            </a:r>
          </a:p>
        </p:txBody>
      </p:sp>
      <p:sp>
        <p:nvSpPr>
          <p:cNvPr id="5" name="Text Placeholder 12">
            <a:extLst>
              <a:ext uri="{FF2B5EF4-FFF2-40B4-BE49-F238E27FC236}">
                <a16:creationId xmlns:a16="http://schemas.microsoft.com/office/drawing/2014/main" id="{5FC7DDC7-47D4-81E8-FDA2-EE8EE4D7561A}"/>
              </a:ext>
            </a:extLst>
          </p:cNvPr>
          <p:cNvSpPr>
            <a:spLocks noGrp="1"/>
          </p:cNvSpPr>
          <p:nvPr>
            <p:ph type="body" sz="quarter" idx="11"/>
          </p:nvPr>
        </p:nvSpPr>
        <p:spPr>
          <a:xfrm>
            <a:off x="340736" y="3151044"/>
            <a:ext cx="8231764" cy="31227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p>
          <a:p>
            <a:pPr marL="571500" indent="-342900" algn="just">
              <a:lnSpc>
                <a:spcPct val="100000"/>
              </a:lnSpc>
              <a:spcBef>
                <a:spcPts val="600"/>
              </a:spcBef>
              <a:spcAft>
                <a:spcPts val="6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US" sz="2400" kern="100" noProof="0" dirty="0">
              <a:effectLst/>
              <a:latin typeface="Aptos" panose="020B0004020202020204" pitchFamily="34" charset="0"/>
              <a:ea typeface="Aptos" panose="020B0004020202020204" pitchFamily="34" charset="0"/>
              <a:cs typeface="Times New Roman" panose="02020603050405020304" pitchFamily="18" charset="0"/>
            </a:endParaRPr>
          </a:p>
          <a:p>
            <a:endParaRPr lang="en-GB" noProof="0" dirty="0"/>
          </a:p>
        </p:txBody>
      </p:sp>
      <p:pic>
        <p:nvPicPr>
          <p:cNvPr id="3" name="Immagine 2" descr="Immagine che contiene testo, Carattere, logo, Elementi grafici&#10;&#10;Descrizione generata automaticamente">
            <a:extLst>
              <a:ext uri="{FF2B5EF4-FFF2-40B4-BE49-F238E27FC236}">
                <a16:creationId xmlns:a16="http://schemas.microsoft.com/office/drawing/2014/main" id="{D12FE03F-3C26-14F3-458D-1ECBCDF03166}"/>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D396778E-4DB0-04A6-ECC8-AECCC00B43EE}"/>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19</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9462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FE3030A-7AC8-068B-BBF5-E9554F8A9F3C}"/>
              </a:ext>
            </a:extLst>
          </p:cNvPr>
          <p:cNvSpPr/>
          <p:nvPr/>
        </p:nvSpPr>
        <p:spPr>
          <a:xfrm>
            <a:off x="457200" y="3151044"/>
            <a:ext cx="3878826" cy="4770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 Placeholder 12">
            <a:extLst>
              <a:ext uri="{FF2B5EF4-FFF2-40B4-BE49-F238E27FC236}">
                <a16:creationId xmlns:a16="http://schemas.microsoft.com/office/drawing/2014/main" id="{F9679A35-3367-440F-B1F8-A73CD78527BA}"/>
              </a:ext>
            </a:extLst>
          </p:cNvPr>
          <p:cNvSpPr>
            <a:spLocks noGrp="1"/>
          </p:cNvSpPr>
          <p:nvPr>
            <p:ph type="body" sz="quarter" idx="11"/>
          </p:nvPr>
        </p:nvSpPr>
        <p:spPr>
          <a:xfrm>
            <a:off x="340736" y="3151044"/>
            <a:ext cx="8951912" cy="31227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 2022</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p>
          <a:p>
            <a:pPr marL="571500" indent="-342900" algn="just">
              <a:lnSpc>
                <a:spcPct val="100000"/>
              </a:lnSpc>
              <a:spcBef>
                <a:spcPts val="600"/>
              </a:spcBef>
              <a:spcAft>
                <a:spcPts val="6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US" sz="2400" kern="100" noProof="0" dirty="0">
              <a:effectLst/>
              <a:latin typeface="Aptos" panose="020B0004020202020204" pitchFamily="34" charset="0"/>
              <a:ea typeface="Aptos" panose="020B0004020202020204" pitchFamily="34" charset="0"/>
              <a:cs typeface="Times New Roman" panose="02020603050405020304" pitchFamily="18" charset="0"/>
            </a:endParaRPr>
          </a:p>
          <a:p>
            <a:endParaRPr lang="en-GB" noProof="0" dirty="0"/>
          </a:p>
        </p:txBody>
      </p:sp>
      <p:sp>
        <p:nvSpPr>
          <p:cNvPr id="4" name="Titre 3">
            <a:extLst>
              <a:ext uri="{FF2B5EF4-FFF2-40B4-BE49-F238E27FC236}">
                <a16:creationId xmlns:a16="http://schemas.microsoft.com/office/drawing/2014/main" id="{1E031E77-4E21-4333-BAED-E7721384F113}"/>
              </a:ext>
            </a:extLst>
          </p:cNvPr>
          <p:cNvSpPr>
            <a:spLocks noGrp="1"/>
          </p:cNvSpPr>
          <p:nvPr>
            <p:ph type="title"/>
          </p:nvPr>
        </p:nvSpPr>
        <p:spPr>
          <a:xfrm>
            <a:off x="341243" y="2399068"/>
            <a:ext cx="8951422" cy="697832"/>
          </a:xfrm>
        </p:spPr>
        <p:txBody>
          <a:bodyPr/>
          <a:lstStyle/>
          <a:p>
            <a:r>
              <a:rPr lang="en-GB" noProof="0" dirty="0"/>
              <a:t>Table of contents</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72803921-164D-4827-233E-4C4B505C1F38}"/>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BD8E0F42-EB49-5A07-9D2B-80E07530F909}"/>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2</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6420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7E256-7582-4732-7E2C-34C49F001E0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632346E-C85D-E794-77AA-7534E2572B25}"/>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6CFD85F4-FD4E-0917-2BB5-546CA3772A8B}"/>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TEASIMED 2: a new approach</a:t>
            </a:r>
          </a:p>
        </p:txBody>
      </p:sp>
      <p:sp>
        <p:nvSpPr>
          <p:cNvPr id="6"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AB11230-67EB-92FF-510C-D7B23CB355CF}"/>
              </a:ext>
            </a:extLst>
          </p:cNvPr>
          <p:cNvSpPr txBox="1"/>
          <p:nvPr/>
        </p:nvSpPr>
        <p:spPr>
          <a:xfrm>
            <a:off x="413089" y="710099"/>
            <a:ext cx="6698911" cy="4155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64" tIns="25464" rIns="25464" bIns="2546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86493" marR="0" lvl="0" indent="-286493" algn="l" defTabSz="458386"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Important improvements: analyses split in two, defining consistent energy scenarios </a:t>
            </a:r>
            <a:r>
              <a:rPr kumimoji="0" lang="en-US" sz="18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in 2 different time horizons (2030 &amp; 2040)</a:t>
            </a:r>
          </a:p>
          <a:p>
            <a:pPr marL="531813" marR="0" lvl="0" indent="-368300" algn="l" defTabSz="458386"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update mature projects with renewed 2030 scenarios (</a:t>
            </a:r>
            <a:r>
              <a:rPr kumimoji="0" lang="en-US" sz="18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MMP2025</a:t>
            </a: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a:t>
            </a:r>
          </a:p>
          <a:p>
            <a:pPr marL="531813" marR="0" lvl="0" indent="-368300" algn="l" defTabSz="458386"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study future interconnection projects for the time horizon 2040 (1</a:t>
            </a:r>
            <a:r>
              <a:rPr kumimoji="0" lang="en-US" sz="1800" b="0" i="0" u="none" strike="noStrike" kern="0" cap="none" spc="0" normalizeH="0" baseline="30000" noProof="0" dirty="0">
                <a:ln>
                  <a:noFill/>
                </a:ln>
                <a:solidFill>
                  <a:srgbClr val="002060"/>
                </a:solidFill>
                <a:effectLst/>
                <a:uLnTx/>
                <a:uFillTx/>
                <a:latin typeface="Helvetica" panose="020B0604020202020204" pitchFamily="34" charset="0"/>
                <a:cs typeface="Helvetica" panose="020B0604020202020204" pitchFamily="34" charset="0"/>
                <a:sym typeface="Helvetica"/>
              </a:rPr>
              <a:t>st</a:t>
            </a: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 Mediterranean Electricity Interconnection Perspectives, </a:t>
            </a:r>
            <a:r>
              <a:rPr kumimoji="0" lang="en-US" sz="18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MEIP</a:t>
            </a:r>
            <a:r>
              <a:rPr kumimoji="0" lang="en-US" sz="18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 to have </a:t>
            </a:r>
            <a:r>
              <a:rPr kumimoji="0" lang="en-US" sz="18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Helvetica"/>
              </a:rPr>
              <a:t>reliable and de-risked anticipatory investments</a:t>
            </a:r>
          </a:p>
          <a:p>
            <a:pPr marL="449263" indent="-285750" algn="l" defTabSz="458386">
              <a:buFont typeface="Arial" panose="020B0604020202020204" pitchFamily="34" charset="0"/>
              <a:buChar char="•"/>
              <a:defRPr/>
            </a:pPr>
            <a:r>
              <a:rPr lang="en-US" sz="1800" kern="0" dirty="0">
                <a:solidFill>
                  <a:srgbClr val="002060"/>
                </a:solidFill>
                <a:latin typeface="Helvetica" panose="020B0604020202020204" pitchFamily="34" charset="0"/>
                <a:cs typeface="Helvetica" panose="020B0604020202020204" pitchFamily="34" charset="0"/>
                <a:sym typeface="Helvetica Neue"/>
              </a:rPr>
              <a:t>Extended perimeter: Gulf countries and Saudi Arabia</a:t>
            </a:r>
          </a:p>
        </p:txBody>
      </p:sp>
      <p:pic>
        <p:nvPicPr>
          <p:cNvPr id="7" name="Immagine 6">
            <a:extLst>
              <a:ext uri="{FF2B5EF4-FFF2-40B4-BE49-F238E27FC236}">
                <a16:creationId xmlns:a16="http://schemas.microsoft.com/office/drawing/2014/main" id="{276995CA-5F63-9E85-869B-4A4BD95ABA8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7442200" y="974874"/>
            <a:ext cx="4487953" cy="2924026"/>
          </a:xfrm>
          <a:prstGeom prst="rect">
            <a:avLst/>
          </a:prstGeom>
        </p:spPr>
      </p:pic>
      <p:sp>
        <p:nvSpPr>
          <p:cNvPr id="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9F40903E-E585-443B-170E-725E8A3929E5}"/>
              </a:ext>
            </a:extLst>
          </p:cNvPr>
          <p:cNvSpPr txBox="1"/>
          <p:nvPr/>
        </p:nvSpPr>
        <p:spPr>
          <a:xfrm>
            <a:off x="3291781" y="5319364"/>
            <a:ext cx="6698911" cy="917753"/>
          </a:xfrm>
          <a:prstGeom prst="rect">
            <a:avLst/>
          </a:prstGeom>
          <a:solidFill>
            <a:schemeClr val="tx2"/>
          </a:solidFill>
          <a:ln w="12700">
            <a:solidFill>
              <a:schemeClr val="tx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64" tIns="25464" rIns="25464" bIns="2546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R="0" lvl="0" algn="ctr" defTabSz="458386" eaLnBrk="1" fontAlgn="auto" latinLnBrk="0" hangingPunct="1">
              <a:lnSpc>
                <a:spcPct val="150000"/>
              </a:lnSpc>
              <a:spcBef>
                <a:spcPts val="0"/>
              </a:spcBef>
              <a:spcAft>
                <a:spcPts val="0"/>
              </a:spcAft>
              <a:buClrTx/>
              <a:buSzTx/>
              <a:tabLst/>
              <a:defRPr/>
            </a:pPr>
            <a:r>
              <a:rPr lang="en-US" sz="2000" b="1" kern="0" dirty="0">
                <a:solidFill>
                  <a:schemeClr val="bg1"/>
                </a:solidFill>
                <a:latin typeface="Helvetica" panose="020B0604020202020204" pitchFamily="34" charset="0"/>
                <a:cs typeface="Helvetica" panose="020B0604020202020204" pitchFamily="34" charset="0"/>
              </a:rPr>
              <a:t>Long-term planning critical in the Med region: lack of reliable data for many non-EU countries)</a:t>
            </a:r>
          </a:p>
        </p:txBody>
      </p:sp>
    </p:spTree>
    <p:extLst>
      <p:ext uri="{BB962C8B-B14F-4D97-AF65-F5344CB8AC3E}">
        <p14:creationId xmlns:p14="http://schemas.microsoft.com/office/powerpoint/2010/main" val="301699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6373-18D5-D3D7-661D-2E4DD035F0A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744FE04-B16C-D085-4CE7-F5955ABA0125}"/>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35B91239-E017-0F92-47E8-D6284825A8B6}"/>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Med-TSO Interconnectivity Map - May 2025</a:t>
            </a:r>
          </a:p>
        </p:txBody>
      </p:sp>
      <p:pic>
        <p:nvPicPr>
          <p:cNvPr id="2" name="Immagine 1">
            <a:extLst>
              <a:ext uri="{FF2B5EF4-FFF2-40B4-BE49-F238E27FC236}">
                <a16:creationId xmlns:a16="http://schemas.microsoft.com/office/drawing/2014/main" id="{000618AD-68C0-1081-7FE7-B5FBD43D040E}"/>
              </a:ext>
            </a:extLst>
          </p:cNvPr>
          <p:cNvPicPr>
            <a:picLocks noChangeAspect="1"/>
          </p:cNvPicPr>
          <p:nvPr/>
        </p:nvPicPr>
        <p:blipFill>
          <a:blip r:embed="rId3"/>
          <a:stretch/>
        </p:blipFill>
        <p:spPr bwMode="auto">
          <a:xfrm>
            <a:off x="9432726" y="1711523"/>
            <a:ext cx="2744364" cy="1644252"/>
          </a:xfrm>
          <a:prstGeom prst="rect">
            <a:avLst/>
          </a:prstGeom>
        </p:spPr>
      </p:pic>
      <p:pic>
        <p:nvPicPr>
          <p:cNvPr id="3" name="Immagine 2">
            <a:extLst>
              <a:ext uri="{FF2B5EF4-FFF2-40B4-BE49-F238E27FC236}">
                <a16:creationId xmlns:a16="http://schemas.microsoft.com/office/drawing/2014/main" id="{485C4745-F416-D882-B967-0D36D431290C}"/>
              </a:ext>
            </a:extLst>
          </p:cNvPr>
          <p:cNvPicPr>
            <a:picLocks noChangeAspect="1"/>
          </p:cNvPicPr>
          <p:nvPr/>
        </p:nvPicPr>
        <p:blipFill>
          <a:blip r:embed="rId4"/>
          <a:stretch/>
        </p:blipFill>
        <p:spPr bwMode="auto">
          <a:xfrm>
            <a:off x="343828" y="5205265"/>
            <a:ext cx="4994339" cy="1516407"/>
          </a:xfrm>
          <a:prstGeom prst="rect">
            <a:avLst/>
          </a:prstGeom>
        </p:spPr>
      </p:pic>
      <p:pic>
        <p:nvPicPr>
          <p:cNvPr id="4" name="Immagine 3">
            <a:extLst>
              <a:ext uri="{FF2B5EF4-FFF2-40B4-BE49-F238E27FC236}">
                <a16:creationId xmlns:a16="http://schemas.microsoft.com/office/drawing/2014/main" id="{639D2887-8311-0E85-FCF5-3AE4DC301795}"/>
              </a:ext>
            </a:extLst>
          </p:cNvPr>
          <p:cNvPicPr>
            <a:picLocks noChangeAspect="1"/>
          </p:cNvPicPr>
          <p:nvPr/>
        </p:nvPicPr>
        <p:blipFill>
          <a:blip r:embed="rId5"/>
          <a:stretch/>
        </p:blipFill>
        <p:spPr bwMode="auto">
          <a:xfrm>
            <a:off x="266156" y="1012029"/>
            <a:ext cx="9226099" cy="4687489"/>
          </a:xfrm>
          <a:prstGeom prst="rect">
            <a:avLst/>
          </a:prstGeom>
        </p:spPr>
      </p:pic>
    </p:spTree>
    <p:extLst>
      <p:ext uri="{BB962C8B-B14F-4D97-AF65-F5344CB8AC3E}">
        <p14:creationId xmlns:p14="http://schemas.microsoft.com/office/powerpoint/2010/main" val="429293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AC52-5B76-CEED-AAC9-9D4EB451473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EB0F2F8-3005-0419-AAFB-7650B279B406}"/>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7DE8B12D-1EAA-8955-B462-65317E3CD52C}"/>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Modelling the Mediterranean countries for MMP &amp; MEIP</a:t>
            </a:r>
          </a:p>
        </p:txBody>
      </p:sp>
      <p:pic>
        <p:nvPicPr>
          <p:cNvPr id="439932821" name="Picture 2"/>
          <p:cNvPicPr>
            <a:picLocks noChangeAspect="1" noChangeArrowheads="1"/>
          </p:cNvPicPr>
          <p:nvPr/>
        </p:nvPicPr>
        <p:blipFill>
          <a:blip r:embed="rId3"/>
          <a:stretch/>
        </p:blipFill>
        <p:spPr bwMode="auto">
          <a:xfrm>
            <a:off x="1775024" y="990600"/>
            <a:ext cx="8458431" cy="3797331"/>
          </a:xfrm>
          <a:prstGeom prst="rect">
            <a:avLst/>
          </a:prstGeom>
          <a:noFill/>
        </p:spPr>
      </p:pic>
      <p:pic>
        <p:nvPicPr>
          <p:cNvPr id="631237857" name="Picture 3"/>
          <p:cNvPicPr>
            <a:picLocks noChangeAspect="1" noChangeArrowheads="1"/>
          </p:cNvPicPr>
          <p:nvPr/>
        </p:nvPicPr>
        <p:blipFill>
          <a:blip r:embed="rId4"/>
          <a:srcRect t="14"/>
          <a:stretch/>
        </p:blipFill>
        <p:spPr bwMode="auto">
          <a:xfrm>
            <a:off x="517725" y="4889531"/>
            <a:ext cx="1257299" cy="837034"/>
          </a:xfrm>
          <a:prstGeom prst="rect">
            <a:avLst/>
          </a:prstGeom>
          <a:noFill/>
        </p:spPr>
      </p:pic>
      <p:sp>
        <p:nvSpPr>
          <p:cNvPr id="48949964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2019300" y="4970634"/>
            <a:ext cx="10041474" cy="1304007"/>
          </a:xfrm>
          <a:prstGeom prst="rect">
            <a:avLst/>
          </a:prstGeom>
          <a:ln w="12700">
            <a:miter lim="400000"/>
          </a:ln>
        </p:spPr>
        <p:txBody>
          <a:bodyPr wrap="square" lIns="25398" tIns="25398" rIns="25398" bIns="25398">
            <a:spAutoFit/>
          </a:bodyPr>
          <a:lstStyle>
            <a:lvl1pPr algn="just" defTabSz="457200">
              <a:lnSpc>
                <a:spcPct val="150000"/>
              </a:lnSpc>
              <a:defRPr sz="2500">
                <a:solidFill>
                  <a:srgbClr val="1E2A37"/>
                </a:solidFill>
                <a:latin typeface="Helvetica"/>
                <a:ea typeface="Helvetica"/>
                <a:cs typeface="Helvetica"/>
              </a:defRPr>
            </a:lvl1p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E2A37"/>
                </a:solidFill>
                <a:effectLst/>
                <a:uLnTx/>
                <a:uFillTx/>
                <a:latin typeface="Helvetica"/>
                <a:cs typeface="Helvetica"/>
              </a:rPr>
              <a:t>Countries present in our Market model (detailed data for load, aggregated generation, internal modeling, open-source software)</a:t>
            </a:r>
            <a:endParaRPr kumimoji="0" sz="1400" b="0" i="0" u="none" strike="noStrike" kern="0" cap="none" spc="0" normalizeH="0" baseline="0" noProof="0" dirty="0">
              <a:ln>
                <a:noFill/>
              </a:ln>
              <a:solidFill>
                <a:srgbClr val="1E2A37"/>
              </a:solidFill>
              <a:effectLst/>
              <a:uLnTx/>
              <a:uFillTx/>
              <a:latin typeface="Helvetica"/>
              <a:cs typeface="Helvetica"/>
            </a:endParaRPr>
          </a:p>
          <a:p>
            <a:pPr marL="285750" marR="0" lvl="0" indent="-285750" algn="just"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1E2A37"/>
                </a:solidFill>
                <a:effectLst/>
                <a:uLnTx/>
                <a:uFillTx/>
                <a:latin typeface="Helvetica"/>
                <a:cs typeface="Helvetica"/>
              </a:rPr>
              <a:t>All the EU countries also present with the same level of detail</a:t>
            </a:r>
            <a:endParaRPr kumimoji="0" sz="2800" b="0" i="0" u="none" strike="noStrike" kern="0" cap="none" spc="0" normalizeH="0" baseline="0" noProof="0" dirty="0">
              <a:ln>
                <a:noFill/>
              </a:ln>
              <a:solidFill>
                <a:srgbClr val="1E2A37"/>
              </a:solidFill>
              <a:effectLst/>
              <a:uLnTx/>
              <a:uFillTx/>
              <a:latin typeface="Helvetica"/>
              <a:cs typeface="Helvetica"/>
            </a:endParaRPr>
          </a:p>
          <a:p>
            <a:pPr marL="285750" marR="0" lvl="0" indent="-285750" algn="just"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1E2A37"/>
                </a:solidFill>
                <a:effectLst/>
                <a:uLnTx/>
                <a:uFillTx/>
                <a:latin typeface="Helvetica"/>
                <a:cs typeface="Helvetica"/>
              </a:rPr>
              <a:t>Border conditions (predetermined hourly exchange time series) : EG-KSA, EG-SD, JO-KSA, JO-IQ</a:t>
            </a:r>
            <a:endParaRPr kumimoji="0" sz="2800" b="0" i="0" u="none" strike="noStrike" kern="0" cap="none" spc="0" normalizeH="0" baseline="0" noProof="0" dirty="0">
              <a:ln>
                <a:noFill/>
              </a:ln>
              <a:solidFill>
                <a:srgbClr val="1E2A37"/>
              </a:solidFill>
              <a:effectLst/>
              <a:uLnTx/>
              <a:uFillTx/>
              <a:latin typeface="Helvetica"/>
              <a:cs typeface="Helvetica"/>
            </a:endParaRPr>
          </a:p>
          <a:p>
            <a:pPr marL="285750" marR="0" lvl="0" indent="-285750" algn="just"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1E2A37"/>
                </a:solidFill>
                <a:effectLst/>
                <a:uLnTx/>
                <a:uFillTx/>
                <a:latin typeface="Helvetica"/>
                <a:cs typeface="Helvetica"/>
              </a:rPr>
              <a:t>Our model can be easily extended to neighboring countries (Gulf) if data are accessible</a:t>
            </a:r>
            <a:endParaRPr kumimoji="0" sz="1400" b="0" i="0" u="none" strike="noStrike" kern="0" cap="none" spc="0" normalizeH="0" baseline="0" noProof="0" dirty="0">
              <a:ln>
                <a:noFill/>
              </a:ln>
              <a:solidFill>
                <a:srgbClr val="1E2A37"/>
              </a:solidFill>
              <a:effectLst/>
              <a:uLnTx/>
              <a:uFillTx/>
              <a:latin typeface="Helvetica"/>
              <a:cs typeface="Helvetica"/>
            </a:endParaRPr>
          </a:p>
        </p:txBody>
      </p:sp>
    </p:spTree>
    <p:extLst>
      <p:ext uri="{BB962C8B-B14F-4D97-AF65-F5344CB8AC3E}">
        <p14:creationId xmlns:p14="http://schemas.microsoft.com/office/powerpoint/2010/main" val="231120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BD67-1773-2FE0-6C91-05CD3F5CFAA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4697FF8-5C7F-CED4-6344-64FBDB289268}"/>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C186BAB7-A2CB-D5B0-3055-3E3BD076A7AD}"/>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Mediterranean Energy Scenario</a:t>
            </a:r>
          </a:p>
        </p:txBody>
      </p:sp>
      <p:pic>
        <p:nvPicPr>
          <p:cNvPr id="2" name="Picture 6" descr="A diagram of a health care system&#10;&#10;AI-generated content may be incorrect.">
            <a:extLst>
              <a:ext uri="{FF2B5EF4-FFF2-40B4-BE49-F238E27FC236}">
                <a16:creationId xmlns:a16="http://schemas.microsoft.com/office/drawing/2014/main" id="{F24851E5-DC6E-5285-6F80-5A8142A93E92}"/>
              </a:ext>
            </a:extLst>
          </p:cNvPr>
          <p:cNvPicPr>
            <a:picLocks noChangeAspect="1"/>
          </p:cNvPicPr>
          <p:nvPr/>
        </p:nvPicPr>
        <p:blipFill>
          <a:blip r:embed="rId3"/>
          <a:stretch/>
        </p:blipFill>
        <p:spPr bwMode="auto">
          <a:xfrm>
            <a:off x="1105786" y="994923"/>
            <a:ext cx="10207256" cy="4978793"/>
          </a:xfrm>
          <a:prstGeom prst="rect">
            <a:avLst/>
          </a:prstGeom>
        </p:spPr>
      </p:pic>
    </p:spTree>
    <p:extLst>
      <p:ext uri="{BB962C8B-B14F-4D97-AF65-F5344CB8AC3E}">
        <p14:creationId xmlns:p14="http://schemas.microsoft.com/office/powerpoint/2010/main" val="96352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319D-EC4C-6DD5-D1F1-72EF6CDC409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89DF727-798E-D079-8799-28BCE2A5861D}"/>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BB614547-99A2-941A-8F0E-996293C7C2E1}"/>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Electricity demand 2030 - 2040</a:t>
            </a:r>
          </a:p>
        </p:txBody>
      </p:sp>
      <p:pic>
        <p:nvPicPr>
          <p:cNvPr id="3" name="Picture 6">
            <a:extLst>
              <a:ext uri="{FF2B5EF4-FFF2-40B4-BE49-F238E27FC236}">
                <a16:creationId xmlns:a16="http://schemas.microsoft.com/office/drawing/2014/main" id="{E4A401CE-EB6D-412B-0001-411B32F458E6}"/>
              </a:ext>
            </a:extLst>
          </p:cNvPr>
          <p:cNvPicPr>
            <a:picLocks noChangeAspect="1"/>
          </p:cNvPicPr>
          <p:nvPr/>
        </p:nvPicPr>
        <p:blipFill>
          <a:blip r:embed="rId3"/>
          <a:stretch/>
        </p:blipFill>
        <p:spPr bwMode="auto">
          <a:xfrm>
            <a:off x="652107" y="748751"/>
            <a:ext cx="5821453" cy="2016380"/>
          </a:xfrm>
          <a:prstGeom prst="rect">
            <a:avLst/>
          </a:prstGeom>
          <a:noFill/>
        </p:spPr>
      </p:pic>
      <p:pic>
        <p:nvPicPr>
          <p:cNvPr id="5" name="Picture 7">
            <a:extLst>
              <a:ext uri="{FF2B5EF4-FFF2-40B4-BE49-F238E27FC236}">
                <a16:creationId xmlns:a16="http://schemas.microsoft.com/office/drawing/2014/main" id="{EEA5B253-2370-502C-2930-BB3F15C46576}"/>
              </a:ext>
            </a:extLst>
          </p:cNvPr>
          <p:cNvPicPr>
            <a:picLocks noChangeAspect="1"/>
          </p:cNvPicPr>
          <p:nvPr/>
        </p:nvPicPr>
        <p:blipFill>
          <a:blip r:embed="rId4"/>
          <a:stretch/>
        </p:blipFill>
        <p:spPr bwMode="auto">
          <a:xfrm>
            <a:off x="1135141" y="2993160"/>
            <a:ext cx="5140859" cy="3353890"/>
          </a:xfrm>
          <a:prstGeom prst="rect">
            <a:avLst/>
          </a:prstGeom>
          <a:noFill/>
        </p:spPr>
      </p:pic>
      <p:sp>
        <p:nvSpPr>
          <p:cNvPr id="6" name="CasellaDiTesto 5">
            <a:extLst>
              <a:ext uri="{FF2B5EF4-FFF2-40B4-BE49-F238E27FC236}">
                <a16:creationId xmlns:a16="http://schemas.microsoft.com/office/drawing/2014/main" id="{BC57799C-B8F3-75C2-B68C-45674F56F7C3}"/>
              </a:ext>
            </a:extLst>
          </p:cNvPr>
          <p:cNvSpPr txBox="1"/>
          <p:nvPr/>
        </p:nvSpPr>
        <p:spPr>
          <a:xfrm>
            <a:off x="6671121" y="910931"/>
            <a:ext cx="5259032" cy="4847994"/>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GB" sz="1600" dirty="0">
                <a:effectLst/>
                <a:latin typeface="Helvetica" panose="020B0604020202020204" pitchFamily="34" charset="0"/>
                <a:ea typeface="Calibri" panose="020F0502020204030204" pitchFamily="34" charset="0"/>
                <a:cs typeface="Helvetica" panose="020B0604020202020204" pitchFamily="34" charset="0"/>
              </a:rPr>
              <a:t>Higher consumption in Proactive and Mediterranean Ambition scenarios: more favourable economic growth and stronger electrification (mobility, industry, heating)</a:t>
            </a:r>
            <a:endParaRPr lang="it-IT" sz="1600" dirty="0">
              <a:effectLst/>
              <a:latin typeface="Helvetica" panose="020B0604020202020204" pitchFamily="34" charset="0"/>
              <a:ea typeface="Calibri" panose="020F0502020204030204" pitchFamily="34" charset="0"/>
              <a:cs typeface="Helvetica" panose="020B0604020202020204" pitchFamily="34" charset="0"/>
            </a:endParaRPr>
          </a:p>
          <a:p>
            <a:pPr marL="171450" indent="-171450" algn="just">
              <a:lnSpc>
                <a:spcPct val="150000"/>
              </a:lnSpc>
              <a:buFont typeface="Arial" panose="020B0604020202020204" pitchFamily="34" charset="0"/>
              <a:buChar char="•"/>
            </a:pPr>
            <a:r>
              <a:rPr lang="en-US" sz="1600" dirty="0">
                <a:effectLst/>
                <a:latin typeface="Helvetica" panose="020B0604020202020204" pitchFamily="34" charset="0"/>
                <a:ea typeface="Calibri" panose="020F0502020204030204" pitchFamily="34" charset="0"/>
                <a:cs typeface="Helvetica" panose="020B0604020202020204" pitchFamily="34" charset="0"/>
              </a:rPr>
              <a:t>Contrasting dynamics between Med countries</a:t>
            </a:r>
          </a:p>
          <a:p>
            <a:pPr marL="171450" indent="-171450" algn="just">
              <a:lnSpc>
                <a:spcPct val="150000"/>
              </a:lnSpc>
              <a:buFont typeface="Arial" panose="020B0604020202020204" pitchFamily="34" charset="0"/>
              <a:buChar char="•"/>
            </a:pPr>
            <a:r>
              <a:rPr lang="en-GB" sz="1600" dirty="0">
                <a:effectLst/>
                <a:latin typeface="Helvetica" panose="020B0604020202020204" pitchFamily="34" charset="0"/>
                <a:ea typeface="Calibri" panose="020F0502020204030204" pitchFamily="34" charset="0"/>
                <a:cs typeface="Helvetica" panose="020B0604020202020204" pitchFamily="34" charset="0"/>
              </a:rPr>
              <a:t>In Europe increase is driven by shift from fossil fuel</a:t>
            </a:r>
            <a:endParaRPr lang="it-IT" sz="1600" dirty="0">
              <a:effectLst/>
              <a:latin typeface="Helvetica" panose="020B0604020202020204" pitchFamily="34" charset="0"/>
              <a:ea typeface="Calibri" panose="020F0502020204030204" pitchFamily="34" charset="0"/>
              <a:cs typeface="Helvetica" panose="020B0604020202020204" pitchFamily="34" charset="0"/>
            </a:endParaRPr>
          </a:p>
          <a:p>
            <a:pPr marL="171450" indent="-171450" algn="just">
              <a:lnSpc>
                <a:spcPct val="150000"/>
              </a:lnSpc>
              <a:buFont typeface="Arial" panose="020B0604020202020204" pitchFamily="34" charset="0"/>
              <a:buChar char="•"/>
            </a:pPr>
            <a:r>
              <a:rPr lang="en-GB" sz="1600" dirty="0">
                <a:effectLst/>
                <a:latin typeface="Helvetica" panose="020B0604020202020204" pitchFamily="34" charset="0"/>
                <a:ea typeface="Calibri" panose="020F0502020204030204" pitchFamily="34" charset="0"/>
                <a:cs typeface="Helvetica" panose="020B0604020202020204" pitchFamily="34" charset="0"/>
              </a:rPr>
              <a:t>In MENA countries increased electrification is more visible in the Mediterranean Ambition scenario, under the assumption of implementing regional cooperation policies across the Mediterranean</a:t>
            </a:r>
          </a:p>
          <a:p>
            <a:pPr marL="171450" indent="-171450" algn="just">
              <a:lnSpc>
                <a:spcPct val="150000"/>
              </a:lnSpc>
              <a:buFont typeface="Arial" panose="020B0604020202020204" pitchFamily="34" charset="0"/>
              <a:buChar char="•"/>
            </a:pPr>
            <a:r>
              <a:rPr lang="en-GB" sz="1600" dirty="0">
                <a:effectLst/>
                <a:latin typeface="Helvetica" panose="020B0604020202020204" pitchFamily="34" charset="0"/>
                <a:ea typeface="Calibri" panose="020F0502020204030204" pitchFamily="34" charset="0"/>
                <a:cs typeface="Helvetica" panose="020B0604020202020204" pitchFamily="34" charset="0"/>
              </a:rPr>
              <a:t>Electricity consumption appears slightly lower in the Mediterranean Ambition scenario in Europe, due to increased use of hydrogen, especially in industry and transportation</a:t>
            </a:r>
            <a:endParaRPr lang="it-IT" sz="16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34759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DF6D-BBA0-FCA3-2597-27057670719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BB683AB-D4F9-661A-102D-4A52A05E7124}"/>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AAAD4065-4D0C-034B-A2B8-03337E37F5DF}"/>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The role of EV</a:t>
            </a:r>
          </a:p>
        </p:txBody>
      </p:sp>
      <p:pic>
        <p:nvPicPr>
          <p:cNvPr id="2" name="Image 6">
            <a:extLst>
              <a:ext uri="{FF2B5EF4-FFF2-40B4-BE49-F238E27FC236}">
                <a16:creationId xmlns:a16="http://schemas.microsoft.com/office/drawing/2014/main" id="{7B804E0B-3166-E54C-3E1F-4A6D450F28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0893" y="1471687"/>
            <a:ext cx="4472269" cy="3430513"/>
          </a:xfrm>
          <a:prstGeom prst="rect">
            <a:avLst/>
          </a:prstGeom>
          <a:noFill/>
        </p:spPr>
      </p:pic>
      <p:pic>
        <p:nvPicPr>
          <p:cNvPr id="11" name="Image 7">
            <a:extLst>
              <a:ext uri="{FF2B5EF4-FFF2-40B4-BE49-F238E27FC236}">
                <a16:creationId xmlns:a16="http://schemas.microsoft.com/office/drawing/2014/main" id="{3A9A11A2-561D-285B-00C8-C41ABB8D7B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532" y="1471687"/>
            <a:ext cx="4472268" cy="3431100"/>
          </a:xfrm>
          <a:prstGeom prst="rect">
            <a:avLst/>
          </a:prstGeom>
          <a:noFill/>
        </p:spPr>
      </p:pic>
    </p:spTree>
    <p:extLst>
      <p:ext uri="{BB962C8B-B14F-4D97-AF65-F5344CB8AC3E}">
        <p14:creationId xmlns:p14="http://schemas.microsoft.com/office/powerpoint/2010/main" val="110257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6CCE-1ADC-C471-A78B-2B2340FF76C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706B9A9-07C9-5EDC-B3EB-968E42F6D256}"/>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8BF40D15-10DB-3BBB-0C63-80BFD52EF237}"/>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Installed generation capacity</a:t>
            </a:r>
          </a:p>
        </p:txBody>
      </p:sp>
      <p:pic>
        <p:nvPicPr>
          <p:cNvPr id="3" name="Picture 6">
            <a:extLst>
              <a:ext uri="{FF2B5EF4-FFF2-40B4-BE49-F238E27FC236}">
                <a16:creationId xmlns:a16="http://schemas.microsoft.com/office/drawing/2014/main" id="{05627317-EC98-0887-65BC-F9693E1C8A2C}"/>
              </a:ext>
            </a:extLst>
          </p:cNvPr>
          <p:cNvPicPr>
            <a:picLocks noChangeAspect="1"/>
          </p:cNvPicPr>
          <p:nvPr/>
        </p:nvPicPr>
        <p:blipFill>
          <a:blip r:embed="rId3"/>
          <a:stretch/>
        </p:blipFill>
        <p:spPr bwMode="auto">
          <a:xfrm>
            <a:off x="541655" y="1020445"/>
            <a:ext cx="5668645" cy="3699510"/>
          </a:xfrm>
          <a:prstGeom prst="rect">
            <a:avLst/>
          </a:prstGeom>
          <a:noFill/>
        </p:spPr>
      </p:pic>
      <p:sp>
        <p:nvSpPr>
          <p:cNvPr id="5" name="CasellaDiTesto 4">
            <a:extLst>
              <a:ext uri="{FF2B5EF4-FFF2-40B4-BE49-F238E27FC236}">
                <a16:creationId xmlns:a16="http://schemas.microsoft.com/office/drawing/2014/main" id="{BEAED162-344F-94ED-6847-03EC32C03D66}"/>
              </a:ext>
            </a:extLst>
          </p:cNvPr>
          <p:cNvSpPr txBox="1"/>
          <p:nvPr/>
        </p:nvSpPr>
        <p:spPr>
          <a:xfrm>
            <a:off x="6515100" y="885359"/>
            <a:ext cx="5135245" cy="410881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Growth in installed capacity is almost in solar and wind energy</a:t>
            </a:r>
          </a:p>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 account for 46% in 2023, 63% in 2030, and between 73% and 79% in 2040 (excluding storage)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Coal-fired PP decrease from 23 GW in 2023 to 14 GW in 2040 (3/4 in Türkiye)</a:t>
            </a:r>
          </a:p>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Lignite-fired PP marginal by 2040 (4 GW, Türkiye and Balkan countries)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6" name="CasellaDiTesto 5">
            <a:extLst>
              <a:ext uri="{FF2B5EF4-FFF2-40B4-BE49-F238E27FC236}">
                <a16:creationId xmlns:a16="http://schemas.microsoft.com/office/drawing/2014/main" id="{F2152B46-2DA3-C9E3-3F02-37E5B00D44EE}"/>
              </a:ext>
            </a:extLst>
          </p:cNvPr>
          <p:cNvSpPr txBox="1"/>
          <p:nvPr/>
        </p:nvSpPr>
        <p:spPr>
          <a:xfrm>
            <a:off x="541656" y="4838209"/>
            <a:ext cx="11015344" cy="161582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Gas-fired PP remain stable (approximately 250 GW) by 2040, significantly decreasing in NW (from 110 to 80 GW</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New NPP planned in Türkiye (9 GW) and Egypt (5 GW); existing plants in Spain (7 GW) expected to be shut down by 2040 For France, the outlook for 2040 remains contrasted across the three scenarios (between 50 and 66 GW)</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16372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B8DFD-0AEA-93A9-7F96-EDAC01EEBD2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8FA371A-C69A-8250-4329-64EEDCF2633C}"/>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A5E355F6-0BB5-80A2-6E72-B56E05C8837A}"/>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Installed hydro, wind and solar in Mediterranean</a:t>
            </a:r>
          </a:p>
        </p:txBody>
      </p:sp>
      <p:sp>
        <p:nvSpPr>
          <p:cNvPr id="6" name="CasellaDiTesto 5">
            <a:extLst>
              <a:ext uri="{FF2B5EF4-FFF2-40B4-BE49-F238E27FC236}">
                <a16:creationId xmlns:a16="http://schemas.microsoft.com/office/drawing/2014/main" id="{E42FE41C-09DA-669C-7791-5C99A436FB0D}"/>
              </a:ext>
            </a:extLst>
          </p:cNvPr>
          <p:cNvSpPr txBox="1"/>
          <p:nvPr/>
        </p:nvSpPr>
        <p:spPr>
          <a:xfrm>
            <a:off x="541655" y="4376545"/>
            <a:ext cx="11015344" cy="1711366"/>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Cumulative capacity increase from 330 in 2023 to 630 GW in 2030, and then in the range 1030 - 1370 GW in 2040 </a:t>
            </a:r>
          </a:p>
          <a:p>
            <a:pPr marL="171450" indent="-1714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Solar installed capacity in 2040 could be 4 to 6 times compared to 2023</a:t>
            </a:r>
          </a:p>
          <a:p>
            <a:pPr marL="171450" indent="-1714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Wind installed capacity in 2040 could be 3 to 4 times compared to 2023</a:t>
            </a:r>
          </a:p>
          <a:p>
            <a:pPr marL="171450" indent="-1714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Overall trend well distributed across the entire region</a:t>
            </a:r>
          </a:p>
        </p:txBody>
      </p:sp>
      <p:pic>
        <p:nvPicPr>
          <p:cNvPr id="2" name="Picture 7">
            <a:extLst>
              <a:ext uri="{FF2B5EF4-FFF2-40B4-BE49-F238E27FC236}">
                <a16:creationId xmlns:a16="http://schemas.microsoft.com/office/drawing/2014/main" id="{1E22DEDB-EB3B-A2D8-3D25-15D528B4E2A0}"/>
              </a:ext>
            </a:extLst>
          </p:cNvPr>
          <p:cNvPicPr>
            <a:picLocks noChangeAspect="1"/>
          </p:cNvPicPr>
          <p:nvPr/>
        </p:nvPicPr>
        <p:blipFill>
          <a:blip r:embed="rId3"/>
          <a:stretch/>
        </p:blipFill>
        <p:spPr bwMode="auto">
          <a:xfrm>
            <a:off x="541655" y="885359"/>
            <a:ext cx="5249546" cy="3425968"/>
          </a:xfrm>
          <a:prstGeom prst="rect">
            <a:avLst/>
          </a:prstGeom>
          <a:noFill/>
        </p:spPr>
      </p:pic>
      <p:pic>
        <p:nvPicPr>
          <p:cNvPr id="4" name="Picture 7">
            <a:extLst>
              <a:ext uri="{FF2B5EF4-FFF2-40B4-BE49-F238E27FC236}">
                <a16:creationId xmlns:a16="http://schemas.microsoft.com/office/drawing/2014/main" id="{FBA1FA21-6BDD-6350-8AFC-A0AF94616456}"/>
              </a:ext>
            </a:extLst>
          </p:cNvPr>
          <p:cNvPicPr>
            <a:picLocks noChangeAspect="1"/>
          </p:cNvPicPr>
          <p:nvPr/>
        </p:nvPicPr>
        <p:blipFill>
          <a:blip r:embed="rId4"/>
          <a:stretch/>
        </p:blipFill>
        <p:spPr bwMode="auto">
          <a:xfrm>
            <a:off x="5930900" y="885359"/>
            <a:ext cx="5249688" cy="3425968"/>
          </a:xfrm>
          <a:prstGeom prst="rect">
            <a:avLst/>
          </a:prstGeom>
          <a:noFill/>
        </p:spPr>
      </p:pic>
    </p:spTree>
    <p:extLst>
      <p:ext uri="{BB962C8B-B14F-4D97-AF65-F5344CB8AC3E}">
        <p14:creationId xmlns:p14="http://schemas.microsoft.com/office/powerpoint/2010/main" val="331479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C882-6FEE-9658-70BC-A064868FB23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DAAB534-5AB8-C027-FBD8-6CC53F28C05D}"/>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C9C28CFF-0154-53CD-7400-09C3BF82D943}"/>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Electricity generation in the Mediterranean countries</a:t>
            </a:r>
          </a:p>
        </p:txBody>
      </p:sp>
      <p:sp>
        <p:nvSpPr>
          <p:cNvPr id="6" name="CasellaDiTesto 5">
            <a:extLst>
              <a:ext uri="{FF2B5EF4-FFF2-40B4-BE49-F238E27FC236}">
                <a16:creationId xmlns:a16="http://schemas.microsoft.com/office/drawing/2014/main" id="{EC9B3BF6-DB96-FA29-F8F4-CF51F04576E5}"/>
              </a:ext>
            </a:extLst>
          </p:cNvPr>
          <p:cNvSpPr txBox="1"/>
          <p:nvPr/>
        </p:nvSpPr>
        <p:spPr>
          <a:xfrm>
            <a:off x="541655" y="4376545"/>
            <a:ext cx="11015344" cy="212686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Increase in RES production driven by electricity consumption and demand for green hydrogen production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Electricity production grows by 30% in 2030 compared to 2023, and by 70% to 110% in 2040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Coal, lignite, and fuel oil account for less than 1% in 2040 compared to 11% in 2023</a:t>
            </a:r>
          </a:p>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Gas-fired generation decreases from 780 TWh in 2023 to 600 TWh in 2040, despite a similar installed capacity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Growth in electricity production exclusively met by RES for all regions combined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2">
            <a:extLst>
              <a:ext uri="{FF2B5EF4-FFF2-40B4-BE49-F238E27FC236}">
                <a16:creationId xmlns:a16="http://schemas.microsoft.com/office/drawing/2014/main" id="{2DD6D78E-6B6D-D2FD-1B8B-97F2F81D868E}"/>
              </a:ext>
            </a:extLst>
          </p:cNvPr>
          <p:cNvPicPr>
            <a:picLocks noChangeAspect="1"/>
          </p:cNvPicPr>
          <p:nvPr/>
        </p:nvPicPr>
        <p:blipFill>
          <a:blip r:embed="rId3"/>
          <a:stretch/>
        </p:blipFill>
        <p:spPr bwMode="auto">
          <a:xfrm>
            <a:off x="541655" y="770088"/>
            <a:ext cx="5114352" cy="3344711"/>
          </a:xfrm>
          <a:prstGeom prst="rect">
            <a:avLst/>
          </a:prstGeom>
          <a:noFill/>
        </p:spPr>
      </p:pic>
      <p:pic>
        <p:nvPicPr>
          <p:cNvPr id="5" name="Picture 13">
            <a:extLst>
              <a:ext uri="{FF2B5EF4-FFF2-40B4-BE49-F238E27FC236}">
                <a16:creationId xmlns:a16="http://schemas.microsoft.com/office/drawing/2014/main" id="{ED8B7493-D099-A375-D9BF-00B0DB2D7FA0}"/>
              </a:ext>
            </a:extLst>
          </p:cNvPr>
          <p:cNvPicPr>
            <a:picLocks noChangeAspect="1"/>
          </p:cNvPicPr>
          <p:nvPr/>
        </p:nvPicPr>
        <p:blipFill>
          <a:blip r:embed="rId4"/>
          <a:stretch/>
        </p:blipFill>
        <p:spPr bwMode="auto">
          <a:xfrm>
            <a:off x="6209041" y="1391602"/>
            <a:ext cx="5721112" cy="2392998"/>
          </a:xfrm>
          <a:prstGeom prst="rect">
            <a:avLst/>
          </a:prstGeom>
          <a:noFill/>
        </p:spPr>
      </p:pic>
    </p:spTree>
    <p:extLst>
      <p:ext uri="{BB962C8B-B14F-4D97-AF65-F5344CB8AC3E}">
        <p14:creationId xmlns:p14="http://schemas.microsoft.com/office/powerpoint/2010/main" val="2378508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5A9C1-88B3-EC8B-D6F7-81F41F10558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4E13FD5-B5C4-2EC5-3FBC-D341C8487C19}"/>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7D0EC0F7-9582-10A0-5C3C-732B7EE8390F}"/>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Green hydrogen production in North Africa</a:t>
            </a:r>
          </a:p>
        </p:txBody>
      </p:sp>
      <p:sp>
        <p:nvSpPr>
          <p:cNvPr id="6" name="CasellaDiTesto 5">
            <a:extLst>
              <a:ext uri="{FF2B5EF4-FFF2-40B4-BE49-F238E27FC236}">
                <a16:creationId xmlns:a16="http://schemas.microsoft.com/office/drawing/2014/main" id="{A2C9F5B3-5C65-2C05-9EA4-696BEA0C545E}"/>
              </a:ext>
            </a:extLst>
          </p:cNvPr>
          <p:cNvSpPr txBox="1"/>
          <p:nvPr/>
        </p:nvSpPr>
        <p:spPr>
          <a:xfrm>
            <a:off x="541655" y="4376545"/>
            <a:ext cx="11015344" cy="88036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Green hydrogen production in North Africa could range from 4 to 12 million tons by 2040</a:t>
            </a:r>
          </a:p>
          <a:p>
            <a:pPr marL="285750" indent="-285750" algn="just">
              <a:lnSpc>
                <a:spcPct val="150000"/>
              </a:lnSpc>
              <a:buFont typeface="Arial" panose="020B0604020202020204" pitchFamily="34" charset="0"/>
              <a:buChar char="•"/>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In Mediterranean Ambition this production would require dedicated 600 TWh from RES supplied electrolysers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descr="Une image contenant texte, capture d’écran, Police, nombre&#10;&#10;Le contenu généré par l’IA peut être incorrect.">
            <a:extLst>
              <a:ext uri="{FF2B5EF4-FFF2-40B4-BE49-F238E27FC236}">
                <a16:creationId xmlns:a16="http://schemas.microsoft.com/office/drawing/2014/main" id="{2A5A0856-E698-5E58-0C1A-5867838A8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025" y="1300480"/>
            <a:ext cx="7646194" cy="2509520"/>
          </a:xfrm>
          <a:prstGeom prst="rect">
            <a:avLst/>
          </a:prstGeom>
        </p:spPr>
      </p:pic>
    </p:spTree>
    <p:extLst>
      <p:ext uri="{BB962C8B-B14F-4D97-AF65-F5344CB8AC3E}">
        <p14:creationId xmlns:p14="http://schemas.microsoft.com/office/powerpoint/2010/main" val="408339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2CC0CE9-EA01-A58D-52ED-A4A93F6B03E6}"/>
              </a:ext>
            </a:extLst>
          </p:cNvPr>
          <p:cNvSpPr txBox="1"/>
          <p:nvPr/>
        </p:nvSpPr>
        <p:spPr bwMode="auto">
          <a:xfrm>
            <a:off x="124640" y="218330"/>
            <a:ext cx="8635656"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060"/>
                </a:solidFill>
                <a:effectLst/>
                <a:uLnTx/>
                <a:uFillTx/>
                <a:latin typeface="Helvetica"/>
                <a:cs typeface="Helvetica"/>
              </a:rPr>
              <a:t>Med-TSO: TSOs at the heart of the Mediterranean Energy Integration</a:t>
            </a:r>
          </a:p>
        </p:txBody>
      </p:sp>
      <p:sp>
        <p:nvSpPr>
          <p:cNvPr id="9" name="CasellaDiTesto 8">
            <a:extLst>
              <a:ext uri="{FF2B5EF4-FFF2-40B4-BE49-F238E27FC236}">
                <a16:creationId xmlns:a16="http://schemas.microsoft.com/office/drawing/2014/main" id="{934F33E9-2E88-F65A-1DFD-CEAF59EF9862}"/>
              </a:ext>
            </a:extLst>
          </p:cNvPr>
          <p:cNvSpPr txBox="1"/>
          <p:nvPr/>
        </p:nvSpPr>
        <p:spPr bwMode="auto">
          <a:xfrm>
            <a:off x="5364725" y="2996952"/>
            <a:ext cx="6577528" cy="3336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285750" marR="0" lvl="0" indent="-285750"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Collaborative platform of 20 TSOs across the euro-mediterranean region established in 2012</a:t>
            </a:r>
          </a:p>
          <a:p>
            <a:pPr marL="285750" marR="0" lvl="0" indent="-285750"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Unique blend of EU and non-EU member companies from 3 continents</a:t>
            </a:r>
          </a:p>
          <a:p>
            <a:pPr marL="285750" marR="0" lvl="0" indent="-285750"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Aiming at a more integrated, secure, and sustainable regional grid</a:t>
            </a:r>
          </a:p>
          <a:p>
            <a:pPr marL="285750" marR="0" lvl="0" indent="-285750"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Co-financed by DG NEAR since 2015</a:t>
            </a:r>
          </a:p>
          <a:p>
            <a:pPr marL="285750" marR="0" lvl="0" indent="-285750" algn="just" defTabSz="91440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SEC hosted in Rome at Terna’s premises</a:t>
            </a:r>
          </a:p>
        </p:txBody>
      </p:sp>
      <p:pic>
        <p:nvPicPr>
          <p:cNvPr id="1026" name="Picture 2">
            <a:extLst>
              <a:ext uri="{FF2B5EF4-FFF2-40B4-BE49-F238E27FC236}">
                <a16:creationId xmlns:a16="http://schemas.microsoft.com/office/drawing/2014/main" id="{ED3E6DDC-3E68-5EC4-C61D-353B6ECF08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44" y="1486438"/>
            <a:ext cx="4990960" cy="3953236"/>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a:extLst>
              <a:ext uri="{FF2B5EF4-FFF2-40B4-BE49-F238E27FC236}">
                <a16:creationId xmlns:a16="http://schemas.microsoft.com/office/drawing/2014/main" id="{A246A423-39AF-F575-1249-8E69B5AD5BBF}"/>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3</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3" name="CasellaDiTesto 2">
            <a:extLst>
              <a:ext uri="{FF2B5EF4-FFF2-40B4-BE49-F238E27FC236}">
                <a16:creationId xmlns:a16="http://schemas.microsoft.com/office/drawing/2014/main" id="{22840996-6E65-AD90-F4E2-E802E3A49BAC}"/>
              </a:ext>
            </a:extLst>
          </p:cNvPr>
          <p:cNvSpPr txBox="1"/>
          <p:nvPr/>
        </p:nvSpPr>
        <p:spPr bwMode="auto">
          <a:xfrm>
            <a:off x="124640" y="841528"/>
            <a:ext cx="2586984" cy="400110"/>
          </a:xfrm>
          <a:prstGeom prst="rect">
            <a:avLst/>
          </a:prstGeom>
          <a:solidFill>
            <a:srgbClr val="FFC000"/>
          </a:solidFill>
          <a:ln w="12700" cap="flat">
            <a:solidFill>
              <a:schemeClr val="tx1"/>
            </a:solid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060"/>
                </a:solidFill>
                <a:effectLst/>
                <a:uLnTx/>
                <a:uFillTx/>
                <a:latin typeface="Helvetica"/>
                <a:cs typeface="Helvetica"/>
              </a:rPr>
              <a:t>www.med-tso.org</a:t>
            </a:r>
          </a:p>
        </p:txBody>
      </p:sp>
      <p:sp>
        <p:nvSpPr>
          <p:cNvPr id="4" name="Google Shape;108;gb7e329212b_0_30">
            <a:extLst>
              <a:ext uri="{FF2B5EF4-FFF2-40B4-BE49-F238E27FC236}">
                <a16:creationId xmlns:a16="http://schemas.microsoft.com/office/drawing/2014/main" id="{561A7F93-4F91-114C-D59D-6AE5699C27C7}"/>
              </a:ext>
            </a:extLst>
          </p:cNvPr>
          <p:cNvSpPr txBox="1"/>
          <p:nvPr/>
        </p:nvSpPr>
        <p:spPr>
          <a:xfrm>
            <a:off x="5364725" y="1060477"/>
            <a:ext cx="4263068" cy="2044416"/>
          </a:xfrm>
          <a:prstGeom prst="rect">
            <a:avLst/>
          </a:prstGeom>
          <a:noFill/>
          <a:ln>
            <a:noFill/>
          </a:ln>
        </p:spPr>
        <p:txBody>
          <a:bodyPr spcFirstLastPara="1" wrap="square" lIns="91420" tIns="45697" rIns="91420" bIns="45697" anchor="t" anchorCtr="0">
            <a:noAutofit/>
          </a:bodyPr>
          <a:lstStyle/>
          <a:p>
            <a:pPr marL="285748" marR="0" lvl="0" indent="-285748" algn="just" defTabSz="914394" eaLnBrk="1" fontAlgn="auto" latinLnBrk="0" hangingPunct="1">
              <a:lnSpc>
                <a:spcPct val="150000"/>
              </a:lnSpc>
              <a:spcBef>
                <a:spcPts val="0"/>
              </a:spcBef>
              <a:spcAft>
                <a:spcPts val="0"/>
              </a:spcAft>
              <a:buClr>
                <a:srgbClr val="002060"/>
              </a:buClr>
              <a:buSzPct val="100000"/>
              <a:buFont typeface="Wingdings" panose="05000000000000000000" pitchFamily="2" charset="2"/>
              <a:buChar char="v"/>
              <a:tabLst/>
              <a:defRPr/>
            </a:pP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&gt; </a:t>
            </a:r>
            <a:r>
              <a:rPr kumimoji="0" lang="en-US" sz="1800" b="1"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500 million </a:t>
            </a: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people served</a:t>
            </a:r>
            <a:endParaRPr kumimoji="0"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endParaRPr>
          </a:p>
          <a:p>
            <a:pPr marL="285748" marR="0" lvl="0" indent="-285748" algn="just" defTabSz="914394" eaLnBrk="1" fontAlgn="auto" latinLnBrk="0" hangingPunct="1">
              <a:lnSpc>
                <a:spcPct val="150000"/>
              </a:lnSpc>
              <a:spcBef>
                <a:spcPts val="600"/>
              </a:spcBef>
              <a:spcAft>
                <a:spcPts val="0"/>
              </a:spcAft>
              <a:buClr>
                <a:srgbClr val="002060"/>
              </a:buClr>
              <a:buSzPct val="100000"/>
              <a:buFont typeface="Wingdings" panose="05000000000000000000" pitchFamily="2" charset="2"/>
              <a:buChar char="v"/>
              <a:tabLst/>
              <a:defRPr/>
            </a:pP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 </a:t>
            </a:r>
            <a:r>
              <a:rPr kumimoji="0" lang="en-US" sz="1800" b="1"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544.000 MW </a:t>
            </a: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installed capacity</a:t>
            </a:r>
            <a:endParaRPr kumimoji="0"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endParaRPr>
          </a:p>
          <a:p>
            <a:pPr marL="285748" marR="0" lvl="0" indent="-285748" algn="just" defTabSz="914394" eaLnBrk="1" fontAlgn="auto" latinLnBrk="0" hangingPunct="1">
              <a:lnSpc>
                <a:spcPct val="150000"/>
              </a:lnSpc>
              <a:spcBef>
                <a:spcPts val="600"/>
              </a:spcBef>
              <a:spcAft>
                <a:spcPts val="0"/>
              </a:spcAft>
              <a:buClr>
                <a:srgbClr val="002060"/>
              </a:buClr>
              <a:buSzPct val="100000"/>
              <a:buFont typeface="Wingdings" panose="05000000000000000000" pitchFamily="2" charset="2"/>
              <a:buChar char="v"/>
              <a:tabLst/>
              <a:defRPr/>
            </a:pP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 </a:t>
            </a:r>
            <a:r>
              <a:rPr kumimoji="0" lang="en-US" sz="1800" b="1"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400.000 km </a:t>
            </a: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transmission lines</a:t>
            </a:r>
            <a:endParaRPr kumimoji="0"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endParaRPr>
          </a:p>
          <a:p>
            <a:pPr marL="285748" marR="0" lvl="0" indent="-285748" algn="l" defTabSz="914394" eaLnBrk="1" fontAlgn="auto" latinLnBrk="0" hangingPunct="1">
              <a:lnSpc>
                <a:spcPct val="150000"/>
              </a:lnSpc>
              <a:spcBef>
                <a:spcPts val="600"/>
              </a:spcBef>
              <a:spcAft>
                <a:spcPts val="0"/>
              </a:spcAft>
              <a:buClr>
                <a:srgbClr val="002060"/>
              </a:buClr>
              <a:buSzPct val="100000"/>
              <a:buFont typeface="Wingdings" panose="05000000000000000000" pitchFamily="2" charset="2"/>
              <a:buChar char="v"/>
              <a:tabLst/>
              <a:defRPr/>
            </a:pPr>
            <a:r>
              <a:rPr kumimoji="0" lang="en-US" sz="1800" b="1"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&gt; 1.600 TWh </a:t>
            </a:r>
            <a:r>
              <a:rPr kumimoji="0" lang="en-US" sz="1800" b="0" i="0" u="none" strike="noStrike" kern="0" cap="none" spc="0" normalizeH="0" baseline="0" noProof="0" dirty="0">
                <a:ln>
                  <a:noFill/>
                </a:ln>
                <a:solidFill>
                  <a:schemeClr val="tx2"/>
                </a:solidFill>
                <a:effectLst/>
                <a:uLnTx/>
                <a:uFillTx/>
                <a:latin typeface="Arial" panose="020B0604020202020204" pitchFamily="34" charset="0"/>
                <a:ea typeface="Helvetica Neue"/>
                <a:cs typeface="Arial" panose="020B0604020202020204" pitchFamily="34" charset="0"/>
                <a:sym typeface="Helvetica Neue"/>
              </a:rPr>
              <a:t>electricity consumption</a:t>
            </a:r>
            <a:endParaRPr kumimoji="0"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endParaRPr>
          </a:p>
        </p:txBody>
      </p:sp>
      <p:sp>
        <p:nvSpPr>
          <p:cNvPr id="5" name="Rettangolo 4">
            <a:extLst>
              <a:ext uri="{FF2B5EF4-FFF2-40B4-BE49-F238E27FC236}">
                <a16:creationId xmlns:a16="http://schemas.microsoft.com/office/drawing/2014/main" id="{D8887883-2D54-AA59-C994-3440AD85B7DB}"/>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Tree>
    <p:extLst>
      <p:ext uri="{BB962C8B-B14F-4D97-AF65-F5344CB8AC3E}">
        <p14:creationId xmlns:p14="http://schemas.microsoft.com/office/powerpoint/2010/main" val="20194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4623-9A16-8C17-F7ED-167AC08267D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2300862-3CC0-4783-9E25-53D007D955DB}"/>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1C90585D-55E8-79F5-1DD9-CF4E6BCB0F6D}"/>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Reduction of CO2 emissions in Mediterranean</a:t>
            </a:r>
          </a:p>
        </p:txBody>
      </p:sp>
      <p:sp>
        <p:nvSpPr>
          <p:cNvPr id="6" name="CasellaDiTesto 5">
            <a:extLst>
              <a:ext uri="{FF2B5EF4-FFF2-40B4-BE49-F238E27FC236}">
                <a16:creationId xmlns:a16="http://schemas.microsoft.com/office/drawing/2014/main" id="{49C32E57-4BB6-FAF8-8573-87FDD8C22EDE}"/>
              </a:ext>
            </a:extLst>
          </p:cNvPr>
          <p:cNvSpPr txBox="1"/>
          <p:nvPr/>
        </p:nvSpPr>
        <p:spPr>
          <a:xfrm>
            <a:off x="541655" y="4376545"/>
            <a:ext cx="11015344" cy="880369"/>
          </a:xfrm>
          <a:prstGeom prst="rect">
            <a:avLst/>
          </a:prstGeom>
          <a:noFill/>
        </p:spPr>
        <p:txBody>
          <a:bodyPr wrap="square">
            <a:spAutoFit/>
          </a:bodyPr>
          <a:lstStyle/>
          <a:p>
            <a:pPr algn="just">
              <a:lnSpc>
                <a:spcPct val="150000"/>
              </a:lnSpc>
            </a:pP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CO</a:t>
            </a:r>
            <a:r>
              <a:rPr lang="en-GB" sz="1800" baseline="-25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2</a:t>
            </a:r>
            <a:r>
              <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emissions are expected to decrease by 36%: significant reduction of coal and lignite (no CCS in the Mediterranean) and massive development of RES</a:t>
            </a:r>
          </a:p>
        </p:txBody>
      </p:sp>
      <p:pic>
        <p:nvPicPr>
          <p:cNvPr id="3" name="Picture 16">
            <a:extLst>
              <a:ext uri="{FF2B5EF4-FFF2-40B4-BE49-F238E27FC236}">
                <a16:creationId xmlns:a16="http://schemas.microsoft.com/office/drawing/2014/main" id="{867D8BA2-03CD-4242-597A-51E21227EB57}"/>
              </a:ext>
            </a:extLst>
          </p:cNvPr>
          <p:cNvPicPr>
            <a:picLocks noChangeAspect="1"/>
          </p:cNvPicPr>
          <p:nvPr/>
        </p:nvPicPr>
        <p:blipFill>
          <a:blip r:embed="rId3"/>
          <a:stretch/>
        </p:blipFill>
        <p:spPr bwMode="auto">
          <a:xfrm>
            <a:off x="1427480" y="1576070"/>
            <a:ext cx="7875726" cy="1852930"/>
          </a:xfrm>
          <a:prstGeom prst="rect">
            <a:avLst/>
          </a:prstGeom>
          <a:noFill/>
        </p:spPr>
      </p:pic>
    </p:spTree>
    <p:extLst>
      <p:ext uri="{BB962C8B-B14F-4D97-AF65-F5344CB8AC3E}">
        <p14:creationId xmlns:p14="http://schemas.microsoft.com/office/powerpoint/2010/main" val="176321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B624-D30E-32CE-0EFE-887B6BD3198B}"/>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599F192C-BA46-A222-B21A-1C77FD3FF497}"/>
              </a:ext>
            </a:extLst>
          </p:cNvPr>
          <p:cNvSpPr/>
          <p:nvPr/>
        </p:nvSpPr>
        <p:spPr>
          <a:xfrm>
            <a:off x="340736" y="5198999"/>
            <a:ext cx="8331316" cy="477059"/>
          </a:xfrm>
          <a:prstGeom prst="rect">
            <a:avLst/>
          </a:prstGeom>
          <a:solidFill>
            <a:srgbClr val="CEDBE6"/>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8BA90E59-DCD4-FB93-21CD-CDD2050222A9}"/>
              </a:ext>
            </a:extLst>
          </p:cNvPr>
          <p:cNvSpPr>
            <a:spLocks noGrp="1"/>
          </p:cNvSpPr>
          <p:nvPr>
            <p:ph type="title"/>
          </p:nvPr>
        </p:nvSpPr>
        <p:spPr>
          <a:xfrm>
            <a:off x="341243" y="2399068"/>
            <a:ext cx="8951422" cy="697832"/>
          </a:xfrm>
        </p:spPr>
        <p:txBody>
          <a:bodyPr/>
          <a:lstStyle/>
          <a:p>
            <a:r>
              <a:rPr lang="en-GB" noProof="0" dirty="0"/>
              <a:t>Table of contents</a:t>
            </a:r>
          </a:p>
        </p:txBody>
      </p:sp>
      <p:sp>
        <p:nvSpPr>
          <p:cNvPr id="5" name="Text Placeholder 12">
            <a:extLst>
              <a:ext uri="{FF2B5EF4-FFF2-40B4-BE49-F238E27FC236}">
                <a16:creationId xmlns:a16="http://schemas.microsoft.com/office/drawing/2014/main" id="{4F06BCBE-33E9-0E4A-0EB8-BF50D7037359}"/>
              </a:ext>
            </a:extLst>
          </p:cNvPr>
          <p:cNvSpPr>
            <a:spLocks noGrp="1"/>
          </p:cNvSpPr>
          <p:nvPr>
            <p:ph type="body" sz="quarter" idx="11"/>
          </p:nvPr>
        </p:nvSpPr>
        <p:spPr>
          <a:xfrm>
            <a:off x="340736" y="3151044"/>
            <a:ext cx="8003164" cy="31227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571500" indent="-342900" algn="just">
              <a:lnSpc>
                <a:spcPct val="100000"/>
              </a:lnSpc>
              <a:spcBef>
                <a:spcPts val="600"/>
              </a:spcBef>
              <a:spcAft>
                <a:spcPts val="6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US" sz="2400" kern="100" noProof="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8F84DA23-39C1-D77C-B022-1771242787CC}"/>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7C662954-B2D2-9E13-BF1B-2F52DDA4B5AC}"/>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31</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0563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DEBBA-E919-B56E-A0F1-73D588D5FF1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F9440C6-6395-78F4-6F9F-919056DF95BC}"/>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344;g10965efb552_8_221">
            <a:extLst>
              <a:ext uri="{FF2B5EF4-FFF2-40B4-BE49-F238E27FC236}">
                <a16:creationId xmlns:a16="http://schemas.microsoft.com/office/drawing/2014/main" id="{D6A4B746-77B0-E094-000F-FE7999D813D2}"/>
              </a:ext>
            </a:extLst>
          </p:cNvPr>
          <p:cNvSpPr txBox="1"/>
          <p:nvPr/>
        </p:nvSpPr>
        <p:spPr bwMode="auto">
          <a:xfrm>
            <a:off x="382651" y="173131"/>
            <a:ext cx="8882841" cy="347591"/>
          </a:xfrm>
          <a:prstGeom prst="rect">
            <a:avLst/>
          </a:prstGeom>
          <a:noFill/>
          <a:ln>
            <a:noFill/>
          </a:ln>
        </p:spPr>
        <p:txBody>
          <a:bodyPr spcFirstLastPara="1" wrap="square" lIns="25461" tIns="25461" rIns="25461" bIns="25461" anchor="t" anchorCtr="0">
            <a:spAutoFit/>
          </a:bodyPr>
          <a:lstStyle/>
          <a:p>
            <a:pPr marL="0" marR="0" lvl="0" indent="0" algn="l" defTabSz="914400" eaLnBrk="1" fontAlgn="auto" latinLnBrk="0" hangingPunct="1">
              <a:lnSpc>
                <a:spcPct val="80000"/>
              </a:lnSpc>
              <a:spcBef>
                <a:spcPts val="0"/>
              </a:spcBef>
              <a:spcAft>
                <a:spcPts val="0"/>
              </a:spcAft>
              <a:buClrTx/>
              <a:buSzTx/>
              <a:buFontTx/>
              <a:buNone/>
              <a:tabLst/>
              <a:defRPr/>
            </a:pPr>
            <a:r>
              <a:rPr lang="en-US" sz="2406" b="1" kern="0" spc="98" dirty="0">
                <a:solidFill>
                  <a:srgbClr val="002060"/>
                </a:solidFill>
                <a:latin typeface="Helvetica" panose="020B0604020202020204" pitchFamily="34" charset="0"/>
                <a:cs typeface="Helvetica" panose="020B0604020202020204" pitchFamily="34" charset="0"/>
              </a:rPr>
              <a:t>Med-TSO Action Plan 2025-30: strategic objectives</a:t>
            </a:r>
          </a:p>
        </p:txBody>
      </p:sp>
      <p:graphicFrame>
        <p:nvGraphicFramePr>
          <p:cNvPr id="886496913" name="Diagramma 886496912"/>
          <p:cNvGraphicFramePr>
            <a:graphicFrameLocks/>
          </p:cNvGraphicFramePr>
          <p:nvPr>
            <p:extLst>
              <p:ext uri="{D42A27DB-BD31-4B8C-83A1-F6EECF244321}">
                <p14:modId xmlns:p14="http://schemas.microsoft.com/office/powerpoint/2010/main" val="684880005"/>
              </p:ext>
            </p:extLst>
          </p:nvPr>
        </p:nvGraphicFramePr>
        <p:xfrm>
          <a:off x="-908817" y="1257300"/>
          <a:ext cx="7275327" cy="442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e 12">
            <a:extLst>
              <a:ext uri="{FF2B5EF4-FFF2-40B4-BE49-F238E27FC236}">
                <a16:creationId xmlns:a16="http://schemas.microsoft.com/office/drawing/2014/main" id="{8BF41137-0795-D17E-E878-0DB20AC9FF5E}"/>
              </a:ext>
            </a:extLst>
          </p:cNvPr>
          <p:cNvSpPr/>
          <p:nvPr/>
        </p:nvSpPr>
        <p:spPr bwMode="auto">
          <a:xfrm>
            <a:off x="6528048" y="1124743"/>
            <a:ext cx="1454400" cy="1224000"/>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GB"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Med Planning Studies</a:t>
            </a:r>
          </a:p>
        </p:txBody>
      </p:sp>
      <p:sp>
        <p:nvSpPr>
          <p:cNvPr id="14" name="Ovale 13">
            <a:extLst>
              <a:ext uri="{FF2B5EF4-FFF2-40B4-BE49-F238E27FC236}">
                <a16:creationId xmlns:a16="http://schemas.microsoft.com/office/drawing/2014/main" id="{36A2F722-7B87-4C88-ABF9-86B8F60B3764}"/>
              </a:ext>
            </a:extLst>
          </p:cNvPr>
          <p:cNvSpPr/>
          <p:nvPr/>
        </p:nvSpPr>
        <p:spPr bwMode="auto">
          <a:xfrm>
            <a:off x="8694372" y="1059450"/>
            <a:ext cx="1454400" cy="1224000"/>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GB"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Analysis third-party projects</a:t>
            </a:r>
          </a:p>
        </p:txBody>
      </p:sp>
      <p:sp>
        <p:nvSpPr>
          <p:cNvPr id="15" name="Ovale 14">
            <a:extLst>
              <a:ext uri="{FF2B5EF4-FFF2-40B4-BE49-F238E27FC236}">
                <a16:creationId xmlns:a16="http://schemas.microsoft.com/office/drawing/2014/main" id="{81D117C2-4B13-0520-6565-625500B2A8A1}"/>
              </a:ext>
            </a:extLst>
          </p:cNvPr>
          <p:cNvSpPr/>
          <p:nvPr/>
        </p:nvSpPr>
        <p:spPr bwMode="auto">
          <a:xfrm>
            <a:off x="10586432" y="1059450"/>
            <a:ext cx="1454400" cy="1224000"/>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Very long-term scenario</a:t>
            </a:r>
          </a:p>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(25-year horizon)</a:t>
            </a:r>
          </a:p>
        </p:txBody>
      </p:sp>
      <p:sp>
        <p:nvSpPr>
          <p:cNvPr id="16" name="Ovale 15">
            <a:extLst>
              <a:ext uri="{FF2B5EF4-FFF2-40B4-BE49-F238E27FC236}">
                <a16:creationId xmlns:a16="http://schemas.microsoft.com/office/drawing/2014/main" id="{AC9B2EFE-C92E-0B84-2B7D-4F978F36FD65}"/>
              </a:ext>
            </a:extLst>
          </p:cNvPr>
          <p:cNvSpPr/>
          <p:nvPr/>
        </p:nvSpPr>
        <p:spPr bwMode="auto">
          <a:xfrm>
            <a:off x="7654905" y="2516189"/>
            <a:ext cx="1454400" cy="1224000"/>
          </a:xfrm>
          <a:prstGeom prst="ellipse">
            <a:avLst/>
          </a:prstGeom>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Tec Req Guide for RES </a:t>
            </a:r>
            <a:r>
              <a:rPr kumimoji="0" lang="en-US" sz="1400" b="1" i="0" u="none" strike="noStrike" kern="0" cap="none" spc="0" normalizeH="0" baseline="0" noProof="0" dirty="0" err="1">
                <a:ln>
                  <a:noFill/>
                </a:ln>
                <a:solidFill>
                  <a:srgbClr val="FFFFFF"/>
                </a:solidFill>
                <a:effectLst/>
                <a:uLnTx/>
                <a:uFillTx/>
                <a:latin typeface="Helvetica Neue"/>
                <a:cs typeface="Arial" panose="020B0604020202020204" pitchFamily="34" charset="0"/>
              </a:rPr>
              <a:t>Integr</a:t>
            </a: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a:t>
            </a:r>
          </a:p>
        </p:txBody>
      </p:sp>
      <p:sp>
        <p:nvSpPr>
          <p:cNvPr id="17" name="Ovale 16">
            <a:extLst>
              <a:ext uri="{FF2B5EF4-FFF2-40B4-BE49-F238E27FC236}">
                <a16:creationId xmlns:a16="http://schemas.microsoft.com/office/drawing/2014/main" id="{97756F27-8F48-BBAF-BC00-30C1F87010C0}"/>
              </a:ext>
            </a:extLst>
          </p:cNvPr>
          <p:cNvSpPr/>
          <p:nvPr/>
        </p:nvSpPr>
        <p:spPr bwMode="auto">
          <a:xfrm>
            <a:off x="9551060" y="2479265"/>
            <a:ext cx="1454400" cy="1224000"/>
          </a:xfrm>
          <a:prstGeom prst="ellipse">
            <a:avLst/>
          </a:prstGeom>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Markets and PS </a:t>
            </a:r>
            <a:r>
              <a:rPr kumimoji="0" lang="en-US" sz="1400" b="1" i="0" u="none" strike="noStrike" kern="0" cap="none" spc="0" normalizeH="0" baseline="0" noProof="0" dirty="0" err="1">
                <a:ln>
                  <a:noFill/>
                </a:ln>
                <a:solidFill>
                  <a:srgbClr val="FFFFFF"/>
                </a:solidFill>
                <a:effectLst/>
                <a:uLnTx/>
                <a:uFillTx/>
                <a:latin typeface="Helvetica Neue"/>
                <a:cs typeface="Arial" panose="020B0604020202020204" pitchFamily="34" charset="0"/>
              </a:rPr>
              <a:t>Organiz</a:t>
            </a: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 in RES </a:t>
            </a:r>
            <a:r>
              <a:rPr kumimoji="0" lang="en-US" sz="1400" b="1" i="0" u="none" strike="noStrike" kern="0" cap="none" spc="0" normalizeH="0" baseline="0" noProof="0" dirty="0" err="1">
                <a:ln>
                  <a:noFill/>
                </a:ln>
                <a:solidFill>
                  <a:srgbClr val="FFFFFF"/>
                </a:solidFill>
                <a:effectLst/>
                <a:uLnTx/>
                <a:uFillTx/>
                <a:latin typeface="Helvetica Neue"/>
                <a:cs typeface="Arial" panose="020B0604020202020204" pitchFamily="34" charset="0"/>
              </a:rPr>
              <a:t>Integr</a:t>
            </a: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a:t>
            </a:r>
          </a:p>
        </p:txBody>
      </p:sp>
      <p:sp>
        <p:nvSpPr>
          <p:cNvPr id="18" name="Ovale 17">
            <a:extLst>
              <a:ext uri="{FF2B5EF4-FFF2-40B4-BE49-F238E27FC236}">
                <a16:creationId xmlns:a16="http://schemas.microsoft.com/office/drawing/2014/main" id="{345A0B8E-5BFE-6222-4502-B241E9712154}"/>
              </a:ext>
            </a:extLst>
          </p:cNvPr>
          <p:cNvSpPr/>
          <p:nvPr/>
        </p:nvSpPr>
        <p:spPr bwMode="auto">
          <a:xfrm>
            <a:off x="6773644" y="3799686"/>
            <a:ext cx="1454400" cy="1224000"/>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Support the creation of IEEZ</a:t>
            </a:r>
          </a:p>
        </p:txBody>
      </p:sp>
      <p:sp>
        <p:nvSpPr>
          <p:cNvPr id="19" name="Ovale 18">
            <a:extLst>
              <a:ext uri="{FF2B5EF4-FFF2-40B4-BE49-F238E27FC236}">
                <a16:creationId xmlns:a16="http://schemas.microsoft.com/office/drawing/2014/main" id="{73135762-7D88-4FFC-8719-59E0930F13D7}"/>
              </a:ext>
            </a:extLst>
          </p:cNvPr>
          <p:cNvSpPr/>
          <p:nvPr/>
        </p:nvSpPr>
        <p:spPr bwMode="auto">
          <a:xfrm>
            <a:off x="8614847" y="3703932"/>
            <a:ext cx="1454400" cy="1224000"/>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Enhance SCADA &amp; Dispatch centers comm.</a:t>
            </a:r>
          </a:p>
        </p:txBody>
      </p:sp>
      <p:sp>
        <p:nvSpPr>
          <p:cNvPr id="20" name="Ovale 19">
            <a:extLst>
              <a:ext uri="{FF2B5EF4-FFF2-40B4-BE49-F238E27FC236}">
                <a16:creationId xmlns:a16="http://schemas.microsoft.com/office/drawing/2014/main" id="{BCA635B3-DD3D-85A3-D1F7-C620C6658461}"/>
              </a:ext>
            </a:extLst>
          </p:cNvPr>
          <p:cNvSpPr/>
          <p:nvPr/>
        </p:nvSpPr>
        <p:spPr bwMode="auto">
          <a:xfrm>
            <a:off x="10511002" y="3649525"/>
            <a:ext cx="1454400" cy="1224000"/>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Adequacy Studies </a:t>
            </a:r>
          </a:p>
        </p:txBody>
      </p:sp>
      <p:sp>
        <p:nvSpPr>
          <p:cNvPr id="21" name="Ovale 20">
            <a:extLst>
              <a:ext uri="{FF2B5EF4-FFF2-40B4-BE49-F238E27FC236}">
                <a16:creationId xmlns:a16="http://schemas.microsoft.com/office/drawing/2014/main" id="{4701FCF9-4F90-7E55-A29C-0115A4F87BB2}"/>
              </a:ext>
            </a:extLst>
          </p:cNvPr>
          <p:cNvSpPr/>
          <p:nvPr/>
        </p:nvSpPr>
        <p:spPr bwMode="auto">
          <a:xfrm>
            <a:off x="7575380" y="4979063"/>
            <a:ext cx="1454400" cy="1224000"/>
          </a:xfrm>
          <a:prstGeom prst="ellipse">
            <a:avLst/>
          </a:prstGeom>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Enhance data sharing</a:t>
            </a:r>
          </a:p>
        </p:txBody>
      </p:sp>
      <p:sp>
        <p:nvSpPr>
          <p:cNvPr id="22" name="Ovale 21">
            <a:extLst>
              <a:ext uri="{FF2B5EF4-FFF2-40B4-BE49-F238E27FC236}">
                <a16:creationId xmlns:a16="http://schemas.microsoft.com/office/drawing/2014/main" id="{6107BBB2-F637-486D-26B6-72C8967209FE}"/>
              </a:ext>
            </a:extLst>
          </p:cNvPr>
          <p:cNvSpPr/>
          <p:nvPr/>
        </p:nvSpPr>
        <p:spPr bwMode="auto">
          <a:xfrm>
            <a:off x="9485869" y="4979063"/>
            <a:ext cx="1454400" cy="1224000"/>
          </a:xfrm>
          <a:prstGeom prst="ellipse">
            <a:avLst/>
          </a:prstGeom>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FFFFFF"/>
                </a:solidFill>
                <a:effectLst/>
                <a:uLnTx/>
                <a:uFillTx/>
                <a:latin typeface="Helvetica Neue"/>
                <a:cs typeface="Arial" panose="020B0604020202020204" pitchFamily="34" charset="0"/>
              </a:rPr>
              <a:t>KS and Capacity building </a:t>
            </a:r>
          </a:p>
        </p:txBody>
      </p:sp>
      <p:sp>
        <p:nvSpPr>
          <p:cNvPr id="23" name="Freccia a destra 22">
            <a:extLst>
              <a:ext uri="{FF2B5EF4-FFF2-40B4-BE49-F238E27FC236}">
                <a16:creationId xmlns:a16="http://schemas.microsoft.com/office/drawing/2014/main" id="{A5AA6B87-66C5-4ED7-4B97-6D4D259E1FF6}"/>
              </a:ext>
            </a:extLst>
          </p:cNvPr>
          <p:cNvSpPr/>
          <p:nvPr/>
        </p:nvSpPr>
        <p:spPr bwMode="auto">
          <a:xfrm>
            <a:off x="5099117" y="2906493"/>
            <a:ext cx="1455611" cy="1017270"/>
          </a:xfrm>
          <a:prstGeom prst="rightArrow">
            <a:avLst/>
          </a:prstGeom>
          <a:solidFill>
            <a:schemeClr val="tx1">
              <a:lumMod val="40000"/>
              <a:lumOff val="60000"/>
            </a:schemeClr>
          </a:solidFill>
          <a:ln w="12700" cap="flat">
            <a:solidFill>
              <a:schemeClr val="accent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sp>
        <p:nvSpPr>
          <p:cNvPr id="5" name="CasellaDiTesto 4">
            <a:extLst>
              <a:ext uri="{FF2B5EF4-FFF2-40B4-BE49-F238E27FC236}">
                <a16:creationId xmlns:a16="http://schemas.microsoft.com/office/drawing/2014/main" id="{6DC63A98-1C1B-06D8-3F08-0FB75701FC89}"/>
              </a:ext>
            </a:extLst>
          </p:cNvPr>
          <p:cNvSpPr txBox="1"/>
          <p:nvPr/>
        </p:nvSpPr>
        <p:spPr bwMode="auto">
          <a:xfrm>
            <a:off x="4185244" y="5938407"/>
            <a:ext cx="2764082" cy="52322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ctr" defTabSz="914400" eaLnBrk="1" fontAlgn="auto" latinLnBrk="0" hangingPunct="1">
              <a:lnSpc>
                <a:spcPct val="100000"/>
              </a:lnSpc>
              <a:spcBef>
                <a:spcPts val="599"/>
              </a:spcBef>
              <a:spcAft>
                <a:spcPts val="599"/>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Provide support to the EC for its institutional </a:t>
            </a:r>
            <a:r>
              <a:rPr kumimoji="0" lang="en-GB" sz="1400" b="1" i="0" u="none" strike="noStrike" kern="0" cap="none" spc="0" normalizeH="0" baseline="0" noProof="0" dirty="0">
                <a:ln>
                  <a:noFill/>
                </a:ln>
                <a:solidFill>
                  <a:srgbClr val="26324B"/>
                </a:solidFill>
                <a:effectLst/>
                <a:uLnTx/>
                <a:uFillTx/>
                <a:latin typeface="Helvetica" panose="020B0604020202020204" pitchFamily="34" charset="0"/>
                <a:cs typeface="Helvetica" panose="020B0604020202020204" pitchFamily="34" charset="0"/>
              </a:rPr>
              <a:t>initiatives </a:t>
            </a:r>
            <a:endParaRPr kumimoji="0" lang="en-GB" sz="14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2" name="Freccia a destra 1">
            <a:extLst>
              <a:ext uri="{FF2B5EF4-FFF2-40B4-BE49-F238E27FC236}">
                <a16:creationId xmlns:a16="http://schemas.microsoft.com/office/drawing/2014/main" id="{D2742226-5615-6F79-E817-1E84657E3FFF}"/>
              </a:ext>
            </a:extLst>
          </p:cNvPr>
          <p:cNvSpPr/>
          <p:nvPr/>
        </p:nvSpPr>
        <p:spPr bwMode="auto">
          <a:xfrm rot="2814865">
            <a:off x="4434774" y="5331362"/>
            <a:ext cx="849367" cy="494252"/>
          </a:xfrm>
          <a:prstGeom prst="rightArrow">
            <a:avLst/>
          </a:prstGeom>
          <a:solidFill>
            <a:schemeClr val="tx1">
              <a:lumMod val="40000"/>
              <a:lumOff val="60000"/>
            </a:schemeClr>
          </a:solidFill>
          <a:ln w="12700" cap="flat">
            <a:solidFill>
              <a:schemeClr val="accent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spTree>
    <p:extLst>
      <p:ext uri="{BB962C8B-B14F-4D97-AF65-F5344CB8AC3E}">
        <p14:creationId xmlns:p14="http://schemas.microsoft.com/office/powerpoint/2010/main" val="361994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0F6CF-0949-0E24-73E2-A01FD24F190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0FCE8FC-5956-7E3C-BD48-3ED643364704}"/>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3">
            <a:extLst>
              <a:ext uri="{FF2B5EF4-FFF2-40B4-BE49-F238E27FC236}">
                <a16:creationId xmlns:a16="http://schemas.microsoft.com/office/drawing/2014/main" id="{C402C05C-9A1D-EAF2-B952-DFA89A7134C6}"/>
              </a:ext>
            </a:extLst>
          </p:cNvPr>
          <p:cNvSpPr txBox="1"/>
          <p:nvPr/>
        </p:nvSpPr>
        <p:spPr bwMode="auto">
          <a:xfrm>
            <a:off x="191345" y="130200"/>
            <a:ext cx="6552728" cy="369332"/>
          </a:xfrm>
          <a:prstGeom prst="rect">
            <a:avLst/>
          </a:prstGeom>
          <a:noFill/>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52671"/>
                </a:solidFill>
                <a:effectLst/>
                <a:uLnTx/>
                <a:uFillTx/>
                <a:latin typeface="Helvetica Neue"/>
                <a:ea typeface="Helvetica Neue"/>
                <a:cs typeface="Helvetica Neue"/>
              </a:rPr>
              <a:t>From objectives to work streams &amp; activities </a:t>
            </a:r>
            <a:endParaRPr kumimoji="0" lang="en-GB" sz="2400" b="1" i="0" u="none" strike="noStrike" kern="0" cap="none" spc="0" normalizeH="0" baseline="0" noProof="0" dirty="0">
              <a:ln>
                <a:noFill/>
              </a:ln>
              <a:solidFill>
                <a:srgbClr val="252671"/>
              </a:solidFill>
              <a:effectLst/>
              <a:uLnTx/>
              <a:uFillTx/>
              <a:latin typeface="Helvetica Neue"/>
            </a:endParaRPr>
          </a:p>
        </p:txBody>
      </p:sp>
      <p:sp>
        <p:nvSpPr>
          <p:cNvPr id="8" name="CasellaDiTesto 7">
            <a:extLst>
              <a:ext uri="{FF2B5EF4-FFF2-40B4-BE49-F238E27FC236}">
                <a16:creationId xmlns:a16="http://schemas.microsoft.com/office/drawing/2014/main" id="{184A698C-E4E4-9C06-02E9-A278E7034C65}"/>
              </a:ext>
            </a:extLst>
          </p:cNvPr>
          <p:cNvSpPr txBox="1"/>
          <p:nvPr/>
        </p:nvSpPr>
        <p:spPr bwMode="auto">
          <a:xfrm>
            <a:off x="452725" y="534076"/>
            <a:ext cx="8484004"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kumimoji="0" lang="en-US" sz="18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 Assessing the Grid of Tomorrow: Med-TSO Long-term planning studies</a:t>
            </a:r>
          </a:p>
        </p:txBody>
      </p:sp>
      <p:grpSp>
        <p:nvGrpSpPr>
          <p:cNvPr id="12" name="Gruppo 11">
            <a:extLst>
              <a:ext uri="{FF2B5EF4-FFF2-40B4-BE49-F238E27FC236}">
                <a16:creationId xmlns:a16="http://schemas.microsoft.com/office/drawing/2014/main" id="{A6C95A61-750A-B8D5-FD26-B48B00ED967D}"/>
              </a:ext>
            </a:extLst>
          </p:cNvPr>
          <p:cNvGrpSpPr/>
          <p:nvPr/>
        </p:nvGrpSpPr>
        <p:grpSpPr>
          <a:xfrm>
            <a:off x="6787934" y="104583"/>
            <a:ext cx="569393" cy="369332"/>
            <a:chOff x="336576" y="1299002"/>
            <a:chExt cx="569393" cy="369332"/>
          </a:xfrm>
        </p:grpSpPr>
        <p:sp>
          <p:nvSpPr>
            <p:cNvPr id="4" name="CasellaDiTesto 3">
              <a:extLst>
                <a:ext uri="{FF2B5EF4-FFF2-40B4-BE49-F238E27FC236}">
                  <a16:creationId xmlns:a16="http://schemas.microsoft.com/office/drawing/2014/main" id="{0DF538F9-8CD1-06B7-1EF9-BD253EF63EB4}"/>
                </a:ext>
              </a:extLst>
            </p:cNvPr>
            <p:cNvSpPr txBox="1"/>
            <p:nvPr/>
          </p:nvSpPr>
          <p:spPr bwMode="auto">
            <a:xfrm>
              <a:off x="401913" y="1299002"/>
              <a:ext cx="504056"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252671"/>
                  </a:solidFill>
                  <a:effectLst/>
                  <a:uLnTx/>
                  <a:uFillTx/>
                  <a:latin typeface="Helvetica Neue"/>
                </a:rPr>
                <a:t>1</a:t>
              </a:r>
            </a:p>
          </p:txBody>
        </p:sp>
        <p:sp>
          <p:nvSpPr>
            <p:cNvPr id="6" name="Ovale 5">
              <a:extLst>
                <a:ext uri="{FF2B5EF4-FFF2-40B4-BE49-F238E27FC236}">
                  <a16:creationId xmlns:a16="http://schemas.microsoft.com/office/drawing/2014/main" id="{DC2965E6-9A60-45B2-2068-097E8F07F15E}"/>
                </a:ext>
              </a:extLst>
            </p:cNvPr>
            <p:cNvSpPr/>
            <p:nvPr/>
          </p:nvSpPr>
          <p:spPr bwMode="auto">
            <a:xfrm>
              <a:off x="336576" y="1299002"/>
              <a:ext cx="432048" cy="369332"/>
            </a:xfrm>
            <a:prstGeom prst="ellipse">
              <a:avLst/>
            </a:prstGeom>
            <a:noFill/>
            <a:ln w="28575"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grpSp>
      <p:sp>
        <p:nvSpPr>
          <p:cNvPr id="24" name="Rettangolo con angoli arrotondati 23">
            <a:extLst>
              <a:ext uri="{FF2B5EF4-FFF2-40B4-BE49-F238E27FC236}">
                <a16:creationId xmlns:a16="http://schemas.microsoft.com/office/drawing/2014/main" id="{28BED35D-B090-E7C7-1B30-5DF3CAE15D6A}"/>
              </a:ext>
            </a:extLst>
          </p:cNvPr>
          <p:cNvSpPr/>
          <p:nvPr/>
        </p:nvSpPr>
        <p:spPr bwMode="auto">
          <a:xfrm>
            <a:off x="500014" y="2856773"/>
            <a:ext cx="3744416" cy="1944216"/>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Enhance regional coordination in network planning addressing two different scenario timeframes</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Mid-term (5–10 years), for mature projects (MMP)</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Long-term (up to 20 years), to develop Mediterranean Electricity Interconnection Perspectives (MEIP)</a:t>
            </a:r>
          </a:p>
        </p:txBody>
      </p:sp>
      <p:sp>
        <p:nvSpPr>
          <p:cNvPr id="25" name="Ovale 24">
            <a:extLst>
              <a:ext uri="{FF2B5EF4-FFF2-40B4-BE49-F238E27FC236}">
                <a16:creationId xmlns:a16="http://schemas.microsoft.com/office/drawing/2014/main" id="{DA79749F-5DA3-8946-1D5E-7AF434D46F44}"/>
              </a:ext>
            </a:extLst>
          </p:cNvPr>
          <p:cNvSpPr/>
          <p:nvPr/>
        </p:nvSpPr>
        <p:spPr bwMode="auto">
          <a:xfrm>
            <a:off x="1587500" y="1092200"/>
            <a:ext cx="2247900" cy="1628424"/>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GB"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Mediterranean Planning Studies</a:t>
            </a:r>
          </a:p>
        </p:txBody>
      </p:sp>
      <p:sp>
        <p:nvSpPr>
          <p:cNvPr id="26" name="Rettangolo con angoli arrotondati 25">
            <a:extLst>
              <a:ext uri="{FF2B5EF4-FFF2-40B4-BE49-F238E27FC236}">
                <a16:creationId xmlns:a16="http://schemas.microsoft.com/office/drawing/2014/main" id="{748FF956-7601-CCD7-713E-5C16ED71A8C3}"/>
              </a:ext>
            </a:extLst>
          </p:cNvPr>
          <p:cNvSpPr/>
          <p:nvPr/>
        </p:nvSpPr>
        <p:spPr bwMode="auto">
          <a:xfrm>
            <a:off x="500014" y="5805563"/>
            <a:ext cx="3615333" cy="76277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Identify Power System needs, aligned with regulatory and policy objectives</a:t>
            </a:r>
          </a:p>
        </p:txBody>
      </p:sp>
      <p:sp>
        <p:nvSpPr>
          <p:cNvPr id="27" name="Ovale 26">
            <a:extLst>
              <a:ext uri="{FF2B5EF4-FFF2-40B4-BE49-F238E27FC236}">
                <a16:creationId xmlns:a16="http://schemas.microsoft.com/office/drawing/2014/main" id="{199B3DC4-A251-0119-99E8-BFED2E3FF3DE}"/>
              </a:ext>
            </a:extLst>
          </p:cNvPr>
          <p:cNvSpPr/>
          <p:nvPr/>
        </p:nvSpPr>
        <p:spPr bwMode="auto">
          <a:xfrm>
            <a:off x="5457321" y="1092200"/>
            <a:ext cx="2247900" cy="1628424"/>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GB"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Analysis of third-party projects</a:t>
            </a:r>
          </a:p>
        </p:txBody>
      </p:sp>
      <p:sp>
        <p:nvSpPr>
          <p:cNvPr id="28" name="Rettangolo con angoli arrotondati 27">
            <a:extLst>
              <a:ext uri="{FF2B5EF4-FFF2-40B4-BE49-F238E27FC236}">
                <a16:creationId xmlns:a16="http://schemas.microsoft.com/office/drawing/2014/main" id="{B778065D-6C81-92E9-6B73-DFE370CC8FD0}"/>
              </a:ext>
            </a:extLst>
          </p:cNvPr>
          <p:cNvSpPr/>
          <p:nvPr/>
        </p:nvSpPr>
        <p:spPr bwMode="auto">
          <a:xfrm>
            <a:off x="4525881" y="2840946"/>
            <a:ext cx="3600401" cy="85302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Assess third-party projects as an independent and qualified advisor, using the same methodology applied in the MMP </a:t>
            </a:r>
          </a:p>
        </p:txBody>
      </p:sp>
      <p:sp>
        <p:nvSpPr>
          <p:cNvPr id="30" name="Rettangolo con angoli arrotondati 29">
            <a:extLst>
              <a:ext uri="{FF2B5EF4-FFF2-40B4-BE49-F238E27FC236}">
                <a16:creationId xmlns:a16="http://schemas.microsoft.com/office/drawing/2014/main" id="{548BFF96-3447-307E-A1E0-9EE7EB1A7554}"/>
              </a:ext>
            </a:extLst>
          </p:cNvPr>
          <p:cNvSpPr/>
          <p:nvPr/>
        </p:nvSpPr>
        <p:spPr bwMode="auto">
          <a:xfrm>
            <a:off x="4525880" y="3884526"/>
            <a:ext cx="3600402" cy="76277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Propose services to external stakeholders (including IFIs, offering customized assessments)</a:t>
            </a:r>
          </a:p>
        </p:txBody>
      </p:sp>
      <p:sp>
        <p:nvSpPr>
          <p:cNvPr id="31" name="Rettangolo con angoli arrotondati 30">
            <a:extLst>
              <a:ext uri="{FF2B5EF4-FFF2-40B4-BE49-F238E27FC236}">
                <a16:creationId xmlns:a16="http://schemas.microsoft.com/office/drawing/2014/main" id="{EC610AB0-769B-3D44-6DAB-72FE7F52ED58}"/>
              </a:ext>
            </a:extLst>
          </p:cNvPr>
          <p:cNvSpPr/>
          <p:nvPr/>
        </p:nvSpPr>
        <p:spPr bwMode="auto">
          <a:xfrm>
            <a:off x="500014" y="4937138"/>
            <a:ext cx="3615333" cy="76277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Extend the analysis to </a:t>
            </a:r>
            <a:r>
              <a:rPr kumimoji="0" lang="en-US" sz="1400" b="1" i="0" u="none" strike="noStrike" kern="0" cap="none" spc="0" normalizeH="0" baseline="0" noProof="0" dirty="0" err="1">
                <a:ln>
                  <a:noFill/>
                </a:ln>
                <a:solidFill>
                  <a:srgbClr val="252671"/>
                </a:solidFill>
                <a:effectLst/>
                <a:uLnTx/>
                <a:uFillTx/>
                <a:latin typeface="Helvetica" panose="020B0604020202020204" pitchFamily="34" charset="0"/>
                <a:cs typeface="Helvetica" panose="020B0604020202020204" pitchFamily="34" charset="0"/>
              </a:rPr>
              <a:t>neighbouring</a:t>
            </a: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 regions, such as the Gulf Area</a:t>
            </a:r>
          </a:p>
        </p:txBody>
      </p:sp>
      <p:sp>
        <p:nvSpPr>
          <p:cNvPr id="886496896" name="Ovale 886496895">
            <a:extLst>
              <a:ext uri="{FF2B5EF4-FFF2-40B4-BE49-F238E27FC236}">
                <a16:creationId xmlns:a16="http://schemas.microsoft.com/office/drawing/2014/main" id="{7D68B1AE-29D1-C5C1-2EA3-EB4A48E117D8}"/>
              </a:ext>
            </a:extLst>
          </p:cNvPr>
          <p:cNvSpPr/>
          <p:nvPr/>
        </p:nvSpPr>
        <p:spPr bwMode="auto">
          <a:xfrm>
            <a:off x="9227018" y="1092200"/>
            <a:ext cx="2247900" cy="1628424"/>
          </a:xfrm>
          <a:prstGeom prst="ellipse">
            <a:avLst/>
          </a:prstGeom>
          <a:solidFill>
            <a:schemeClr val="accent1">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Very long-term scenarios </a:t>
            </a:r>
          </a:p>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(25-year horizon)</a:t>
            </a:r>
          </a:p>
        </p:txBody>
      </p:sp>
      <p:sp>
        <p:nvSpPr>
          <p:cNvPr id="886496897" name="Rettangolo con angoli arrotondati 886496896">
            <a:extLst>
              <a:ext uri="{FF2B5EF4-FFF2-40B4-BE49-F238E27FC236}">
                <a16:creationId xmlns:a16="http://schemas.microsoft.com/office/drawing/2014/main" id="{C6E4254F-6925-B360-31A1-E3DAE7217E9C}"/>
              </a:ext>
            </a:extLst>
          </p:cNvPr>
          <p:cNvSpPr/>
          <p:nvPr/>
        </p:nvSpPr>
        <p:spPr bwMode="auto">
          <a:xfrm>
            <a:off x="8407732" y="2840946"/>
            <a:ext cx="3600401" cy="1840678"/>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Provide capacity building for MENA countries to develop energy scenarios and assess reliable strategies and targets, combining bottom-up and top-down approaches</a:t>
            </a:r>
          </a:p>
          <a:p>
            <a:pPr marL="0" marR="0" lvl="0" indent="0" algn="l" defTabSz="91440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endParaRPr>
          </a:p>
        </p:txBody>
      </p:sp>
      <p:graphicFrame>
        <p:nvGraphicFramePr>
          <p:cNvPr id="886496898" name="Tabella 886496897">
            <a:extLst>
              <a:ext uri="{FF2B5EF4-FFF2-40B4-BE49-F238E27FC236}">
                <a16:creationId xmlns:a16="http://schemas.microsoft.com/office/drawing/2014/main" id="{DC92CA5F-8DDD-E279-7E58-2DC81FCAD1A2}"/>
              </a:ext>
            </a:extLst>
          </p:cNvPr>
          <p:cNvGraphicFramePr>
            <a:graphicFrameLocks noGrp="1"/>
          </p:cNvGraphicFramePr>
          <p:nvPr>
            <p:extLst>
              <p:ext uri="{D42A27DB-BD31-4B8C-83A1-F6EECF244321}">
                <p14:modId xmlns:p14="http://schemas.microsoft.com/office/powerpoint/2010/main" val="3067495813"/>
              </p:ext>
            </p:extLst>
          </p:nvPr>
        </p:nvGraphicFramePr>
        <p:xfrm>
          <a:off x="8930847" y="5260340"/>
          <a:ext cx="1834160" cy="1010920"/>
        </p:xfrm>
        <a:graphic>
          <a:graphicData uri="http://schemas.openxmlformats.org/drawingml/2006/table">
            <a:tbl>
              <a:tblPr firstRow="1" bandRow="1">
                <a:tableStyleId>{72833802-FEF1-4C79-8D5D-14CF1EAF98D9}</a:tableStyleId>
              </a:tblPr>
              <a:tblGrid>
                <a:gridCol w="1834160">
                  <a:extLst>
                    <a:ext uri="{9D8B030D-6E8A-4147-A177-3AD203B41FA5}">
                      <a16:colId xmlns:a16="http://schemas.microsoft.com/office/drawing/2014/main" val="314134687"/>
                    </a:ext>
                  </a:extLst>
                </a:gridCol>
              </a:tblGrid>
              <a:tr h="370840">
                <a:tc>
                  <a:txBody>
                    <a:bodyPr/>
                    <a:lstStyle/>
                    <a:p>
                      <a:r>
                        <a:rPr lang="it-IT" dirty="0">
                          <a:solidFill>
                            <a:schemeClr val="tx1"/>
                          </a:solidFill>
                        </a:rPr>
                        <a:t>Activity </a:t>
                      </a:r>
                      <a:r>
                        <a:rPr lang="it-IT" dirty="0" err="1">
                          <a:solidFill>
                            <a:schemeClr val="tx1"/>
                          </a:solidFill>
                        </a:rPr>
                        <a:t>Consolidation</a:t>
                      </a:r>
                      <a:endParaRPr lang="it-IT" dirty="0">
                        <a:solidFill>
                          <a:schemeClr val="tx1"/>
                        </a:solidFill>
                      </a:endParaRPr>
                    </a:p>
                  </a:txBody>
                  <a:tcPr>
                    <a:solidFill>
                      <a:schemeClr val="accent4"/>
                    </a:solidFill>
                  </a:tcPr>
                </a:tc>
                <a:extLst>
                  <a:ext uri="{0D108BD9-81ED-4DB2-BD59-A6C34878D82A}">
                    <a16:rowId xmlns:a16="http://schemas.microsoft.com/office/drawing/2014/main" val="117333396"/>
                  </a:ext>
                </a:extLst>
              </a:tr>
              <a:tr h="370840">
                <a:tc>
                  <a:txBody>
                    <a:bodyPr/>
                    <a:lstStyle/>
                    <a:p>
                      <a:r>
                        <a:rPr lang="it-IT" b="1" dirty="0">
                          <a:solidFill>
                            <a:schemeClr val="tx1"/>
                          </a:solidFill>
                        </a:rPr>
                        <a:t>New Activity</a:t>
                      </a:r>
                    </a:p>
                  </a:txBody>
                  <a:tcPr anchor="ctr">
                    <a:solidFill>
                      <a:srgbClr val="92D050"/>
                    </a:solidFill>
                  </a:tcPr>
                </a:tc>
                <a:extLst>
                  <a:ext uri="{0D108BD9-81ED-4DB2-BD59-A6C34878D82A}">
                    <a16:rowId xmlns:a16="http://schemas.microsoft.com/office/drawing/2014/main" val="2556056077"/>
                  </a:ext>
                </a:extLst>
              </a:tr>
            </a:tbl>
          </a:graphicData>
        </a:graphic>
      </p:graphicFrame>
    </p:spTree>
    <p:extLst>
      <p:ext uri="{BB962C8B-B14F-4D97-AF65-F5344CB8AC3E}">
        <p14:creationId xmlns:p14="http://schemas.microsoft.com/office/powerpoint/2010/main" val="415960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3C15C-27DB-7C50-0385-F36254DB197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04817D5-2C79-AF89-509E-265EBB6CCE98}"/>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34</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3">
            <a:extLst>
              <a:ext uri="{FF2B5EF4-FFF2-40B4-BE49-F238E27FC236}">
                <a16:creationId xmlns:a16="http://schemas.microsoft.com/office/drawing/2014/main" id="{BB05DF1D-CCD0-4020-A0F8-BCB547153CD5}"/>
              </a:ext>
            </a:extLst>
          </p:cNvPr>
          <p:cNvSpPr txBox="1"/>
          <p:nvPr/>
        </p:nvSpPr>
        <p:spPr bwMode="auto">
          <a:xfrm>
            <a:off x="191345" y="130200"/>
            <a:ext cx="6552728" cy="369332"/>
          </a:xfrm>
          <a:prstGeom prst="rect">
            <a:avLst/>
          </a:prstGeom>
          <a:noFill/>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52671"/>
                </a:solidFill>
                <a:effectLst/>
                <a:uLnTx/>
                <a:uFillTx/>
                <a:latin typeface="Helvetica Neue"/>
                <a:ea typeface="Helvetica Neue"/>
                <a:cs typeface="Helvetica Neue"/>
              </a:rPr>
              <a:t>From objectives to work streams &amp; activities </a:t>
            </a:r>
            <a:endParaRPr kumimoji="0" lang="en-GB" sz="2400" b="1" i="0" u="none" strike="noStrike" kern="0" cap="none" spc="0" normalizeH="0" baseline="0" noProof="0" dirty="0">
              <a:ln>
                <a:noFill/>
              </a:ln>
              <a:solidFill>
                <a:srgbClr val="252671"/>
              </a:solidFill>
              <a:effectLst/>
              <a:uLnTx/>
              <a:uFillTx/>
              <a:latin typeface="Helvetica Neue"/>
            </a:endParaRPr>
          </a:p>
        </p:txBody>
      </p:sp>
      <p:graphicFrame>
        <p:nvGraphicFramePr>
          <p:cNvPr id="886496898" name="Tabella 886496897">
            <a:extLst>
              <a:ext uri="{FF2B5EF4-FFF2-40B4-BE49-F238E27FC236}">
                <a16:creationId xmlns:a16="http://schemas.microsoft.com/office/drawing/2014/main" id="{25B574AB-124F-93D8-EB68-6F282F059DC1}"/>
              </a:ext>
            </a:extLst>
          </p:cNvPr>
          <p:cNvGraphicFramePr>
            <a:graphicFrameLocks noGrp="1"/>
          </p:cNvGraphicFramePr>
          <p:nvPr>
            <p:extLst>
              <p:ext uri="{D42A27DB-BD31-4B8C-83A1-F6EECF244321}">
                <p14:modId xmlns:p14="http://schemas.microsoft.com/office/powerpoint/2010/main" val="1035732368"/>
              </p:ext>
            </p:extLst>
          </p:nvPr>
        </p:nvGraphicFramePr>
        <p:xfrm>
          <a:off x="10226614" y="5050363"/>
          <a:ext cx="1834160" cy="1010920"/>
        </p:xfrm>
        <a:graphic>
          <a:graphicData uri="http://schemas.openxmlformats.org/drawingml/2006/table">
            <a:tbl>
              <a:tblPr firstRow="1" bandRow="1">
                <a:tableStyleId>{72833802-FEF1-4C79-8D5D-14CF1EAF98D9}</a:tableStyleId>
              </a:tblPr>
              <a:tblGrid>
                <a:gridCol w="1834160">
                  <a:extLst>
                    <a:ext uri="{9D8B030D-6E8A-4147-A177-3AD203B41FA5}">
                      <a16:colId xmlns:a16="http://schemas.microsoft.com/office/drawing/2014/main" val="314134687"/>
                    </a:ext>
                  </a:extLst>
                </a:gridCol>
              </a:tblGrid>
              <a:tr h="370840">
                <a:tc>
                  <a:txBody>
                    <a:bodyPr/>
                    <a:lstStyle/>
                    <a:p>
                      <a:r>
                        <a:rPr lang="it-IT" dirty="0">
                          <a:solidFill>
                            <a:schemeClr val="tx1"/>
                          </a:solidFill>
                        </a:rPr>
                        <a:t>Activity </a:t>
                      </a:r>
                      <a:r>
                        <a:rPr lang="it-IT" dirty="0" err="1">
                          <a:solidFill>
                            <a:schemeClr val="tx1"/>
                          </a:solidFill>
                        </a:rPr>
                        <a:t>Consolidation</a:t>
                      </a:r>
                      <a:endParaRPr lang="it-IT" dirty="0">
                        <a:solidFill>
                          <a:schemeClr val="tx1"/>
                        </a:solidFill>
                      </a:endParaRPr>
                    </a:p>
                  </a:txBody>
                  <a:tcPr>
                    <a:solidFill>
                      <a:schemeClr val="accent4"/>
                    </a:solidFill>
                  </a:tcPr>
                </a:tc>
                <a:extLst>
                  <a:ext uri="{0D108BD9-81ED-4DB2-BD59-A6C34878D82A}">
                    <a16:rowId xmlns:a16="http://schemas.microsoft.com/office/drawing/2014/main" val="117333396"/>
                  </a:ext>
                </a:extLst>
              </a:tr>
              <a:tr h="370840">
                <a:tc>
                  <a:txBody>
                    <a:bodyPr/>
                    <a:lstStyle/>
                    <a:p>
                      <a:r>
                        <a:rPr lang="it-IT" b="1" dirty="0">
                          <a:solidFill>
                            <a:schemeClr val="tx1"/>
                          </a:solidFill>
                        </a:rPr>
                        <a:t>New Activity</a:t>
                      </a:r>
                    </a:p>
                  </a:txBody>
                  <a:tcPr anchor="ctr">
                    <a:solidFill>
                      <a:srgbClr val="92D050"/>
                    </a:solidFill>
                  </a:tcPr>
                </a:tc>
                <a:extLst>
                  <a:ext uri="{0D108BD9-81ED-4DB2-BD59-A6C34878D82A}">
                    <a16:rowId xmlns:a16="http://schemas.microsoft.com/office/drawing/2014/main" val="2556056077"/>
                  </a:ext>
                </a:extLst>
              </a:tr>
            </a:tbl>
          </a:graphicData>
        </a:graphic>
      </p:graphicFrame>
      <p:grpSp>
        <p:nvGrpSpPr>
          <p:cNvPr id="11" name="Gruppo 10">
            <a:extLst>
              <a:ext uri="{FF2B5EF4-FFF2-40B4-BE49-F238E27FC236}">
                <a16:creationId xmlns:a16="http://schemas.microsoft.com/office/drawing/2014/main" id="{BA01E545-263E-A954-AFED-4FDAE12D5DCC}"/>
              </a:ext>
            </a:extLst>
          </p:cNvPr>
          <p:cNvGrpSpPr/>
          <p:nvPr/>
        </p:nvGrpSpPr>
        <p:grpSpPr>
          <a:xfrm>
            <a:off x="6775126" y="130200"/>
            <a:ext cx="569393" cy="369332"/>
            <a:chOff x="336576" y="1299002"/>
            <a:chExt cx="569393" cy="369332"/>
          </a:xfrm>
        </p:grpSpPr>
        <p:sp>
          <p:nvSpPr>
            <p:cNvPr id="13" name="CasellaDiTesto 12">
              <a:extLst>
                <a:ext uri="{FF2B5EF4-FFF2-40B4-BE49-F238E27FC236}">
                  <a16:creationId xmlns:a16="http://schemas.microsoft.com/office/drawing/2014/main" id="{DE334F7E-B36C-382D-4E3D-A37FE01AC066}"/>
                </a:ext>
              </a:extLst>
            </p:cNvPr>
            <p:cNvSpPr txBox="1"/>
            <p:nvPr/>
          </p:nvSpPr>
          <p:spPr bwMode="auto">
            <a:xfrm>
              <a:off x="401913" y="1299002"/>
              <a:ext cx="504056"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252671"/>
                  </a:solidFill>
                  <a:effectLst/>
                  <a:uLnTx/>
                  <a:uFillTx/>
                  <a:latin typeface="Helvetica Neue"/>
                </a:rPr>
                <a:t>2</a:t>
              </a:r>
            </a:p>
          </p:txBody>
        </p:sp>
        <p:sp>
          <p:nvSpPr>
            <p:cNvPr id="14" name="Ovale 13">
              <a:extLst>
                <a:ext uri="{FF2B5EF4-FFF2-40B4-BE49-F238E27FC236}">
                  <a16:creationId xmlns:a16="http://schemas.microsoft.com/office/drawing/2014/main" id="{1C328464-CF01-2C4E-0C78-868827A312DE}"/>
                </a:ext>
              </a:extLst>
            </p:cNvPr>
            <p:cNvSpPr/>
            <p:nvPr/>
          </p:nvSpPr>
          <p:spPr bwMode="auto">
            <a:xfrm>
              <a:off x="336576" y="1299002"/>
              <a:ext cx="432048" cy="369332"/>
            </a:xfrm>
            <a:prstGeom prst="ellipse">
              <a:avLst/>
            </a:prstGeom>
            <a:noFill/>
            <a:ln w="28575"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grpSp>
      <p:sp>
        <p:nvSpPr>
          <p:cNvPr id="15" name="CasellaDiTesto 14">
            <a:extLst>
              <a:ext uri="{FF2B5EF4-FFF2-40B4-BE49-F238E27FC236}">
                <a16:creationId xmlns:a16="http://schemas.microsoft.com/office/drawing/2014/main" id="{5C054BEF-65DA-AFBA-9E87-AAD4D072A063}"/>
              </a:ext>
            </a:extLst>
          </p:cNvPr>
          <p:cNvSpPr txBox="1"/>
          <p:nvPr/>
        </p:nvSpPr>
        <p:spPr bwMode="auto">
          <a:xfrm>
            <a:off x="452725" y="534076"/>
            <a:ext cx="8484004"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292100" eaLnBrk="1" fontAlgn="auto" latinLnBrk="0" hangingPunct="1">
              <a:lnSpc>
                <a:spcPct val="100000"/>
              </a:lnSpc>
              <a:spcBef>
                <a:spcPts val="0"/>
              </a:spcBef>
              <a:spcAft>
                <a:spcPts val="0"/>
              </a:spcAft>
              <a:buClrTx/>
              <a:buSzTx/>
              <a:buFont typeface="+mj-lt"/>
              <a:buNone/>
              <a:tabLst/>
              <a:defRPr/>
            </a:pPr>
            <a:r>
              <a:rPr kumimoji="0" lang="en-US" sz="1800" b="1" i="0" u="none" strike="noStrike" kern="0" cap="none" spc="0" normalizeH="0" baseline="0" noProof="0" dirty="0">
                <a:ln>
                  <a:noFill/>
                </a:ln>
                <a:solidFill>
                  <a:srgbClr val="252671"/>
                </a:solidFill>
                <a:effectLst/>
                <a:uLnTx/>
                <a:uFillTx/>
                <a:latin typeface="Helvetica" panose="020B0604020202020204" pitchFamily="34" charset="0"/>
                <a:ea typeface="+mn-ea"/>
                <a:cs typeface="Helvetica" panose="020B0604020202020204" pitchFamily="34" charset="0"/>
              </a:rPr>
              <a:t> Preparation for massive RES Integration</a:t>
            </a:r>
            <a:endParaRPr kumimoji="0" lang="it-IT" sz="1800" b="1" i="0" u="none" strike="noStrike" kern="0" cap="none" spc="0" normalizeH="0" baseline="0" noProof="0" dirty="0">
              <a:ln>
                <a:noFill/>
              </a:ln>
              <a:solidFill>
                <a:srgbClr val="252671"/>
              </a:solidFill>
              <a:effectLst/>
              <a:uLnTx/>
              <a:uFillTx/>
              <a:latin typeface="Helvetica" panose="020B0604020202020204" pitchFamily="34" charset="0"/>
              <a:ea typeface="+mn-ea"/>
              <a:cs typeface="Helvetica" panose="020B0604020202020204" pitchFamily="34" charset="0"/>
            </a:endParaRPr>
          </a:p>
        </p:txBody>
      </p:sp>
      <p:sp>
        <p:nvSpPr>
          <p:cNvPr id="16" name="Ovale 15">
            <a:extLst>
              <a:ext uri="{FF2B5EF4-FFF2-40B4-BE49-F238E27FC236}">
                <a16:creationId xmlns:a16="http://schemas.microsoft.com/office/drawing/2014/main" id="{7538DB6E-6376-B9FE-0D51-5E84619C1D4B}"/>
              </a:ext>
            </a:extLst>
          </p:cNvPr>
          <p:cNvSpPr/>
          <p:nvPr/>
        </p:nvSpPr>
        <p:spPr bwMode="auto">
          <a:xfrm>
            <a:off x="1808188" y="1136070"/>
            <a:ext cx="2526951" cy="1944216"/>
          </a:xfrm>
          <a:prstGeom prst="ellipse">
            <a:avLst/>
          </a:prstGeom>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Technical Requirements Guide for Massive RES Integration</a:t>
            </a:r>
          </a:p>
        </p:txBody>
      </p:sp>
      <p:sp>
        <p:nvSpPr>
          <p:cNvPr id="21" name="Rettangolo con angoli arrotondati 20">
            <a:extLst>
              <a:ext uri="{FF2B5EF4-FFF2-40B4-BE49-F238E27FC236}">
                <a16:creationId xmlns:a16="http://schemas.microsoft.com/office/drawing/2014/main" id="{DFE0437D-3225-F7CB-5C1C-0DB7A6F3E544}"/>
              </a:ext>
            </a:extLst>
          </p:cNvPr>
          <p:cNvSpPr/>
          <p:nvPr/>
        </p:nvSpPr>
        <p:spPr bwMode="auto">
          <a:xfrm>
            <a:off x="839416" y="3209685"/>
            <a:ext cx="4464496" cy="3171643"/>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Developing and maintaining a Guide outlining key technical requirements, studies, methodologies and practices to be undertaken or implemented for integrating intermittent RES into grids, based on the experience gathered from the Members</a:t>
            </a:r>
          </a:p>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Main chapters of the Guide will be</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Key Technical Requirements for RES integration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Advanced Forecasting Tools for improved grid management</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Flexibility and RES impact assessment tools and guidelines, including the role of ESS</a:t>
            </a:r>
          </a:p>
        </p:txBody>
      </p:sp>
      <p:sp>
        <p:nvSpPr>
          <p:cNvPr id="22" name="Ovale 21">
            <a:extLst>
              <a:ext uri="{FF2B5EF4-FFF2-40B4-BE49-F238E27FC236}">
                <a16:creationId xmlns:a16="http://schemas.microsoft.com/office/drawing/2014/main" id="{55D3208F-6A1D-F97C-3970-C799CE7532FC}"/>
              </a:ext>
            </a:extLst>
          </p:cNvPr>
          <p:cNvSpPr/>
          <p:nvPr/>
        </p:nvSpPr>
        <p:spPr bwMode="auto">
          <a:xfrm>
            <a:off x="6737400" y="1136070"/>
            <a:ext cx="2526951" cy="1944216"/>
          </a:xfrm>
          <a:prstGeom prst="ellipse">
            <a:avLst/>
          </a:prstGeom>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7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Role of Markets and Power System Organization in Massive RES Integration.</a:t>
            </a:r>
          </a:p>
        </p:txBody>
      </p:sp>
      <p:sp>
        <p:nvSpPr>
          <p:cNvPr id="23" name="Rettangolo con angoli arrotondati 22">
            <a:extLst>
              <a:ext uri="{FF2B5EF4-FFF2-40B4-BE49-F238E27FC236}">
                <a16:creationId xmlns:a16="http://schemas.microsoft.com/office/drawing/2014/main" id="{A6B5B285-8350-C24C-C013-CC56422F3BF8}"/>
              </a:ext>
            </a:extLst>
          </p:cNvPr>
          <p:cNvSpPr/>
          <p:nvPr/>
        </p:nvSpPr>
        <p:spPr bwMode="auto">
          <a:xfrm>
            <a:off x="6247526" y="3209685"/>
            <a:ext cx="3600401" cy="1840678"/>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Provide Members and institutional stakeholders with a comprehensive overview of how energy market design and system organization influence the development and integration of RES</a:t>
            </a:r>
          </a:p>
          <a:p>
            <a:pPr marL="0" marR="0" lvl="0" indent="0" algn="l" defTabSz="91440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5173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A49E-CED6-0362-E87C-867C8783DB4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278C486-31FC-9D07-59E8-BDDE9DCDEB3A}"/>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35</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3">
            <a:extLst>
              <a:ext uri="{FF2B5EF4-FFF2-40B4-BE49-F238E27FC236}">
                <a16:creationId xmlns:a16="http://schemas.microsoft.com/office/drawing/2014/main" id="{A46B50CB-F7C9-2CC3-9762-2A4EFFCD405A}"/>
              </a:ext>
            </a:extLst>
          </p:cNvPr>
          <p:cNvSpPr txBox="1"/>
          <p:nvPr/>
        </p:nvSpPr>
        <p:spPr bwMode="auto">
          <a:xfrm>
            <a:off x="191345" y="130200"/>
            <a:ext cx="6552728" cy="369332"/>
          </a:xfrm>
          <a:prstGeom prst="rect">
            <a:avLst/>
          </a:prstGeom>
          <a:noFill/>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52671"/>
                </a:solidFill>
                <a:effectLst/>
                <a:uLnTx/>
                <a:uFillTx/>
                <a:latin typeface="Helvetica Neue"/>
                <a:ea typeface="Helvetica Neue"/>
                <a:cs typeface="Helvetica Neue"/>
              </a:rPr>
              <a:t>From objectives to work streams &amp; activities </a:t>
            </a:r>
            <a:endParaRPr kumimoji="0" lang="en-GB" sz="2400" b="1" i="0" u="none" strike="noStrike" kern="0" cap="none" spc="0" normalizeH="0" baseline="0" noProof="0" dirty="0">
              <a:ln>
                <a:noFill/>
              </a:ln>
              <a:solidFill>
                <a:srgbClr val="252671"/>
              </a:solidFill>
              <a:effectLst/>
              <a:uLnTx/>
              <a:uFillTx/>
              <a:latin typeface="Helvetica Neue"/>
            </a:endParaRPr>
          </a:p>
        </p:txBody>
      </p:sp>
      <p:graphicFrame>
        <p:nvGraphicFramePr>
          <p:cNvPr id="886496898" name="Tabella 886496897">
            <a:extLst>
              <a:ext uri="{FF2B5EF4-FFF2-40B4-BE49-F238E27FC236}">
                <a16:creationId xmlns:a16="http://schemas.microsoft.com/office/drawing/2014/main" id="{3C2CA1D9-6119-F550-89DC-C268A6AE086D}"/>
              </a:ext>
            </a:extLst>
          </p:cNvPr>
          <p:cNvGraphicFramePr>
            <a:graphicFrameLocks noGrp="1"/>
          </p:cNvGraphicFramePr>
          <p:nvPr>
            <p:extLst>
              <p:ext uri="{D42A27DB-BD31-4B8C-83A1-F6EECF244321}">
                <p14:modId xmlns:p14="http://schemas.microsoft.com/office/powerpoint/2010/main" val="755771743"/>
              </p:ext>
            </p:extLst>
          </p:nvPr>
        </p:nvGraphicFramePr>
        <p:xfrm>
          <a:off x="5492344" y="5716880"/>
          <a:ext cx="1834160" cy="1010920"/>
        </p:xfrm>
        <a:graphic>
          <a:graphicData uri="http://schemas.openxmlformats.org/drawingml/2006/table">
            <a:tbl>
              <a:tblPr firstRow="1" bandRow="1">
                <a:tableStyleId>{72833802-FEF1-4C79-8D5D-14CF1EAF98D9}</a:tableStyleId>
              </a:tblPr>
              <a:tblGrid>
                <a:gridCol w="1834160">
                  <a:extLst>
                    <a:ext uri="{9D8B030D-6E8A-4147-A177-3AD203B41FA5}">
                      <a16:colId xmlns:a16="http://schemas.microsoft.com/office/drawing/2014/main" val="314134687"/>
                    </a:ext>
                  </a:extLst>
                </a:gridCol>
              </a:tblGrid>
              <a:tr h="370840">
                <a:tc>
                  <a:txBody>
                    <a:bodyPr/>
                    <a:lstStyle/>
                    <a:p>
                      <a:r>
                        <a:rPr lang="it-IT" dirty="0">
                          <a:solidFill>
                            <a:schemeClr val="tx1"/>
                          </a:solidFill>
                        </a:rPr>
                        <a:t>Activity </a:t>
                      </a:r>
                      <a:r>
                        <a:rPr lang="it-IT" dirty="0" err="1">
                          <a:solidFill>
                            <a:schemeClr val="tx1"/>
                          </a:solidFill>
                        </a:rPr>
                        <a:t>Consolidation</a:t>
                      </a:r>
                      <a:endParaRPr lang="it-IT" dirty="0">
                        <a:solidFill>
                          <a:schemeClr val="tx1"/>
                        </a:solidFill>
                      </a:endParaRPr>
                    </a:p>
                  </a:txBody>
                  <a:tcPr>
                    <a:solidFill>
                      <a:schemeClr val="accent4"/>
                    </a:solidFill>
                  </a:tcPr>
                </a:tc>
                <a:extLst>
                  <a:ext uri="{0D108BD9-81ED-4DB2-BD59-A6C34878D82A}">
                    <a16:rowId xmlns:a16="http://schemas.microsoft.com/office/drawing/2014/main" val="117333396"/>
                  </a:ext>
                </a:extLst>
              </a:tr>
              <a:tr h="370840">
                <a:tc>
                  <a:txBody>
                    <a:bodyPr/>
                    <a:lstStyle/>
                    <a:p>
                      <a:r>
                        <a:rPr lang="it-IT" b="1" dirty="0">
                          <a:solidFill>
                            <a:schemeClr val="tx1"/>
                          </a:solidFill>
                        </a:rPr>
                        <a:t>New Activity</a:t>
                      </a:r>
                    </a:p>
                  </a:txBody>
                  <a:tcPr anchor="ctr">
                    <a:solidFill>
                      <a:srgbClr val="92D050"/>
                    </a:solidFill>
                  </a:tcPr>
                </a:tc>
                <a:extLst>
                  <a:ext uri="{0D108BD9-81ED-4DB2-BD59-A6C34878D82A}">
                    <a16:rowId xmlns:a16="http://schemas.microsoft.com/office/drawing/2014/main" val="2556056077"/>
                  </a:ext>
                </a:extLst>
              </a:tr>
            </a:tbl>
          </a:graphicData>
        </a:graphic>
      </p:graphicFrame>
      <p:grpSp>
        <p:nvGrpSpPr>
          <p:cNvPr id="6" name="Gruppo 5">
            <a:extLst>
              <a:ext uri="{FF2B5EF4-FFF2-40B4-BE49-F238E27FC236}">
                <a16:creationId xmlns:a16="http://schemas.microsoft.com/office/drawing/2014/main" id="{6018C5D0-6007-7CA6-87F0-186D19116028}"/>
              </a:ext>
            </a:extLst>
          </p:cNvPr>
          <p:cNvGrpSpPr/>
          <p:nvPr/>
        </p:nvGrpSpPr>
        <p:grpSpPr>
          <a:xfrm>
            <a:off x="6894456" y="104584"/>
            <a:ext cx="569393" cy="369332"/>
            <a:chOff x="336576" y="1299002"/>
            <a:chExt cx="569393" cy="369332"/>
          </a:xfrm>
        </p:grpSpPr>
        <p:sp>
          <p:nvSpPr>
            <p:cNvPr id="4" name="CasellaDiTesto 3">
              <a:extLst>
                <a:ext uri="{FF2B5EF4-FFF2-40B4-BE49-F238E27FC236}">
                  <a16:creationId xmlns:a16="http://schemas.microsoft.com/office/drawing/2014/main" id="{5655D657-EC03-31FE-AB1C-A968DEE3D7AC}"/>
                </a:ext>
              </a:extLst>
            </p:cNvPr>
            <p:cNvSpPr txBox="1"/>
            <p:nvPr/>
          </p:nvSpPr>
          <p:spPr bwMode="auto">
            <a:xfrm>
              <a:off x="401913" y="1299002"/>
              <a:ext cx="504056"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252671"/>
                  </a:solidFill>
                  <a:effectLst/>
                  <a:uLnTx/>
                  <a:uFillTx/>
                  <a:latin typeface="Helvetica Neue"/>
                </a:rPr>
                <a:t>3</a:t>
              </a:r>
            </a:p>
          </p:txBody>
        </p:sp>
        <p:sp>
          <p:nvSpPr>
            <p:cNvPr id="5" name="Ovale 4">
              <a:extLst>
                <a:ext uri="{FF2B5EF4-FFF2-40B4-BE49-F238E27FC236}">
                  <a16:creationId xmlns:a16="http://schemas.microsoft.com/office/drawing/2014/main" id="{521D7369-FC40-4B67-DFF1-A7002CC56327}"/>
                </a:ext>
              </a:extLst>
            </p:cNvPr>
            <p:cNvSpPr/>
            <p:nvPr/>
          </p:nvSpPr>
          <p:spPr bwMode="auto">
            <a:xfrm>
              <a:off x="336576" y="1299002"/>
              <a:ext cx="432048" cy="369332"/>
            </a:xfrm>
            <a:prstGeom prst="ellipse">
              <a:avLst/>
            </a:prstGeom>
            <a:noFill/>
            <a:ln w="28575"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grpSp>
      <p:sp>
        <p:nvSpPr>
          <p:cNvPr id="8" name="CasellaDiTesto 7">
            <a:extLst>
              <a:ext uri="{FF2B5EF4-FFF2-40B4-BE49-F238E27FC236}">
                <a16:creationId xmlns:a16="http://schemas.microsoft.com/office/drawing/2014/main" id="{A4130192-6A37-32A1-1AA2-12DB845EDB2B}"/>
              </a:ext>
            </a:extLst>
          </p:cNvPr>
          <p:cNvSpPr txBox="1"/>
          <p:nvPr/>
        </p:nvSpPr>
        <p:spPr bwMode="auto">
          <a:xfrm>
            <a:off x="452725" y="534076"/>
            <a:ext cx="8484004"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 Connecting the Region: </a:t>
            </a:r>
            <a:r>
              <a:rPr kumimoji="0" lang="en-US" sz="1800" b="1" i="0" u="none" strike="noStrike" kern="0" cap="none" spc="0" normalizeH="0" baseline="0" noProof="0" dirty="0">
                <a:ln>
                  <a:noFill/>
                </a:ln>
                <a:solidFill>
                  <a:srgbClr val="252671"/>
                </a:solidFill>
                <a:effectLst/>
                <a:uLnTx/>
                <a:uFillTx/>
                <a:latin typeface="Helvetica" panose="020B0604020202020204" pitchFamily="34" charset="0"/>
                <a:ea typeface="+mn-ea"/>
                <a:cs typeface="Helvetica" panose="020B0604020202020204" pitchFamily="34" charset="0"/>
              </a:rPr>
              <a:t>Promote the integration of Power Systems</a:t>
            </a:r>
          </a:p>
        </p:txBody>
      </p:sp>
      <p:sp>
        <p:nvSpPr>
          <p:cNvPr id="2" name="Rettangolo con angoli arrotondati 1">
            <a:extLst>
              <a:ext uri="{FF2B5EF4-FFF2-40B4-BE49-F238E27FC236}">
                <a16:creationId xmlns:a16="http://schemas.microsoft.com/office/drawing/2014/main" id="{E11C8CD0-E8F3-963D-BF1A-8D6745B24F98}"/>
              </a:ext>
            </a:extLst>
          </p:cNvPr>
          <p:cNvSpPr/>
          <p:nvPr/>
        </p:nvSpPr>
        <p:spPr bwMode="auto">
          <a:xfrm>
            <a:off x="119336" y="2983773"/>
            <a:ext cx="3744416" cy="1944216"/>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Addressing inefficient use of interconnections through Med-TSO proposal for a three-phase transition: </a:t>
            </a:r>
          </a:p>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to move from the existing agreements towards a market-based framework, highlighting also the required institutional and regulatory developments</a:t>
            </a:r>
          </a:p>
        </p:txBody>
      </p:sp>
      <p:sp>
        <p:nvSpPr>
          <p:cNvPr id="7" name="Ovale 6">
            <a:extLst>
              <a:ext uri="{FF2B5EF4-FFF2-40B4-BE49-F238E27FC236}">
                <a16:creationId xmlns:a16="http://schemas.microsoft.com/office/drawing/2014/main" id="{CC7ACFE6-1F4F-23ED-BF48-F4173BB92451}"/>
              </a:ext>
            </a:extLst>
          </p:cNvPr>
          <p:cNvSpPr/>
          <p:nvPr/>
        </p:nvSpPr>
        <p:spPr bwMode="auto">
          <a:xfrm>
            <a:off x="452725" y="1231900"/>
            <a:ext cx="2849275" cy="1603598"/>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7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Support the creation of Interconnected Electricity Exchange Zones (IEEZs)</a:t>
            </a:r>
          </a:p>
        </p:txBody>
      </p:sp>
      <p:sp>
        <p:nvSpPr>
          <p:cNvPr id="18" name="Ovale 17">
            <a:extLst>
              <a:ext uri="{FF2B5EF4-FFF2-40B4-BE49-F238E27FC236}">
                <a16:creationId xmlns:a16="http://schemas.microsoft.com/office/drawing/2014/main" id="{0140D1F7-4B59-BB98-1EC3-382CD8227C0F}"/>
              </a:ext>
            </a:extLst>
          </p:cNvPr>
          <p:cNvSpPr/>
          <p:nvPr/>
        </p:nvSpPr>
        <p:spPr bwMode="auto">
          <a:xfrm>
            <a:off x="4788034" y="1231900"/>
            <a:ext cx="2849275" cy="1650268"/>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7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Enhance communication among SCADAs, Dispatch centers</a:t>
            </a:r>
          </a:p>
        </p:txBody>
      </p:sp>
      <p:sp>
        <p:nvSpPr>
          <p:cNvPr id="19" name="Rettangolo con angoli arrotondati 18">
            <a:extLst>
              <a:ext uri="{FF2B5EF4-FFF2-40B4-BE49-F238E27FC236}">
                <a16:creationId xmlns:a16="http://schemas.microsoft.com/office/drawing/2014/main" id="{D0A7953F-9AE9-5F27-199D-77C715599545}"/>
              </a:ext>
            </a:extLst>
          </p:cNvPr>
          <p:cNvSpPr/>
          <p:nvPr/>
        </p:nvSpPr>
        <p:spPr bwMode="auto">
          <a:xfrm>
            <a:off x="4415305" y="3002489"/>
            <a:ext cx="3600401" cy="1944215"/>
          </a:xfrm>
          <a:prstGeom prst="roundRect">
            <a:avLst/>
          </a:prstGeom>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Support the Members to improve the exchange of real-time data, highlighting the necessary communication protocols modifications between SCADA (Supervisory Control and Data Acquisition) systems and dispatching centers</a:t>
            </a:r>
          </a:p>
        </p:txBody>
      </p:sp>
      <p:sp>
        <p:nvSpPr>
          <p:cNvPr id="9" name="Rettangolo con angoli arrotondati 8">
            <a:extLst>
              <a:ext uri="{FF2B5EF4-FFF2-40B4-BE49-F238E27FC236}">
                <a16:creationId xmlns:a16="http://schemas.microsoft.com/office/drawing/2014/main" id="{33F51FEE-134F-9C22-F1FA-4FD8E9E04D56}"/>
              </a:ext>
            </a:extLst>
          </p:cNvPr>
          <p:cNvSpPr/>
          <p:nvPr/>
        </p:nvSpPr>
        <p:spPr bwMode="auto">
          <a:xfrm>
            <a:off x="119336" y="5064138"/>
            <a:ext cx="3615333" cy="1533214"/>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Cooperate with LAS, that has already endorsed the model, in view of the launch of a pilot project EG-JO-SA, where Med-TSO will actively support its members in making this initiative operational</a:t>
            </a:r>
          </a:p>
        </p:txBody>
      </p:sp>
      <p:sp>
        <p:nvSpPr>
          <p:cNvPr id="12" name="Ovale 11">
            <a:extLst>
              <a:ext uri="{FF2B5EF4-FFF2-40B4-BE49-F238E27FC236}">
                <a16:creationId xmlns:a16="http://schemas.microsoft.com/office/drawing/2014/main" id="{AF47E84B-AE27-8374-DEF6-8574DB81B2A7}"/>
              </a:ext>
            </a:extLst>
          </p:cNvPr>
          <p:cNvSpPr/>
          <p:nvPr/>
        </p:nvSpPr>
        <p:spPr bwMode="auto">
          <a:xfrm>
            <a:off x="8452284" y="1156618"/>
            <a:ext cx="2849275" cy="1691221"/>
          </a:xfrm>
          <a:prstGeom prst="ellipse">
            <a:avLst/>
          </a:prstGeom>
          <a:solidFill>
            <a:srgbClr val="7030A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Adequacy Studies </a:t>
            </a:r>
          </a:p>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(from Short to Mid-Term) </a:t>
            </a:r>
          </a:p>
        </p:txBody>
      </p:sp>
      <p:sp>
        <p:nvSpPr>
          <p:cNvPr id="17" name="Rettangolo con angoli arrotondati 16">
            <a:extLst>
              <a:ext uri="{FF2B5EF4-FFF2-40B4-BE49-F238E27FC236}">
                <a16:creationId xmlns:a16="http://schemas.microsoft.com/office/drawing/2014/main" id="{8F5BF6FE-698B-02E3-5214-F2701673CFBD}"/>
              </a:ext>
            </a:extLst>
          </p:cNvPr>
          <p:cNvSpPr/>
          <p:nvPr/>
        </p:nvSpPr>
        <p:spPr bwMode="auto">
          <a:xfrm>
            <a:off x="8184232" y="2983773"/>
            <a:ext cx="3744416" cy="949283"/>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Provide the Members and Stakeholders with Seasonal and Mid-term adequacy assessments</a:t>
            </a:r>
          </a:p>
        </p:txBody>
      </p:sp>
      <p:sp>
        <p:nvSpPr>
          <p:cNvPr id="20" name="Rettangolo con angoli arrotondati 19">
            <a:extLst>
              <a:ext uri="{FF2B5EF4-FFF2-40B4-BE49-F238E27FC236}">
                <a16:creationId xmlns:a16="http://schemas.microsoft.com/office/drawing/2014/main" id="{BAB38FA9-0891-099F-AFAD-35D4CC006098}"/>
              </a:ext>
            </a:extLst>
          </p:cNvPr>
          <p:cNvSpPr/>
          <p:nvPr/>
        </p:nvSpPr>
        <p:spPr bwMode="auto">
          <a:xfrm>
            <a:off x="8184232" y="4797152"/>
            <a:ext cx="3744416" cy="76277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Extend the studies to more MENA countries</a:t>
            </a:r>
          </a:p>
        </p:txBody>
      </p:sp>
      <p:sp>
        <p:nvSpPr>
          <p:cNvPr id="24" name="Rettangolo con angoli arrotondati 23">
            <a:extLst>
              <a:ext uri="{FF2B5EF4-FFF2-40B4-BE49-F238E27FC236}">
                <a16:creationId xmlns:a16="http://schemas.microsoft.com/office/drawing/2014/main" id="{FBADD15E-B32A-8A85-7406-EA3ECB37604E}"/>
              </a:ext>
            </a:extLst>
          </p:cNvPr>
          <p:cNvSpPr/>
          <p:nvPr/>
        </p:nvSpPr>
        <p:spPr bwMode="auto">
          <a:xfrm>
            <a:off x="8184232" y="3974596"/>
            <a:ext cx="3744416" cy="762770"/>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E</a:t>
            </a:r>
            <a:r>
              <a:rPr kumimoji="0" lang="en-US" sz="1400" b="1" i="0" u="none" strike="noStrike" kern="0" cap="none" spc="0" normalizeH="0" baseline="0" noProof="0" dirty="0" err="1">
                <a:ln>
                  <a:noFill/>
                </a:ln>
                <a:solidFill>
                  <a:srgbClr val="252671"/>
                </a:solidFill>
                <a:effectLst/>
                <a:uLnTx/>
                <a:uFillTx/>
                <a:latin typeface="Helvetica" panose="020B0604020202020204" pitchFamily="34" charset="0"/>
                <a:cs typeface="Helvetica" panose="020B0604020202020204" pitchFamily="34" charset="0"/>
              </a:rPr>
              <a:t>xtend</a:t>
            </a: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 adequacy studies to short (weekly) and quasi-real time assessments</a:t>
            </a:r>
          </a:p>
        </p:txBody>
      </p:sp>
    </p:spTree>
    <p:extLst>
      <p:ext uri="{BB962C8B-B14F-4D97-AF65-F5344CB8AC3E}">
        <p14:creationId xmlns:p14="http://schemas.microsoft.com/office/powerpoint/2010/main" val="1696967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1F79-640C-B1EE-4C1E-794F9CE5C6D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0DBB29E-9BB6-FBCD-9AAD-F46AC94120F9}"/>
              </a:ext>
            </a:extLst>
          </p:cNvPr>
          <p:cNvSpPr txBox="1"/>
          <p:nvPr/>
        </p:nvSpPr>
        <p:spPr>
          <a:xfrm>
            <a:off x="11799532" y="6319912"/>
            <a:ext cx="261242" cy="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9" tIns="25399" rIns="25399" bIns="25399" numCol="1" spcCol="38100"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E69B7A46-9CA6-7546-9A48-50EC909A3345}" type="slidenum">
              <a:rPr kumimoji="0" lang="en-BE" sz="1404"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36</a:t>
            </a:fld>
            <a:endParaRPr kumimoji="0" lang="en-BE" sz="1404"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3">
            <a:extLst>
              <a:ext uri="{FF2B5EF4-FFF2-40B4-BE49-F238E27FC236}">
                <a16:creationId xmlns:a16="http://schemas.microsoft.com/office/drawing/2014/main" id="{E0C567A6-E919-58E7-D0BD-8E3723954640}"/>
              </a:ext>
            </a:extLst>
          </p:cNvPr>
          <p:cNvSpPr txBox="1"/>
          <p:nvPr/>
        </p:nvSpPr>
        <p:spPr bwMode="auto">
          <a:xfrm>
            <a:off x="191345" y="130200"/>
            <a:ext cx="6552728" cy="369332"/>
          </a:xfrm>
          <a:prstGeom prst="rect">
            <a:avLst/>
          </a:prstGeom>
          <a:noFill/>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52671"/>
                </a:solidFill>
                <a:effectLst/>
                <a:uLnTx/>
                <a:uFillTx/>
                <a:latin typeface="Helvetica Neue"/>
                <a:ea typeface="Helvetica Neue"/>
                <a:cs typeface="Helvetica Neue"/>
              </a:rPr>
              <a:t>From objectives to work streams &amp; activities </a:t>
            </a:r>
            <a:endParaRPr kumimoji="0" lang="en-GB" sz="2400" b="1" i="0" u="none" strike="noStrike" kern="0" cap="none" spc="0" normalizeH="0" baseline="0" noProof="0" dirty="0">
              <a:ln>
                <a:noFill/>
              </a:ln>
              <a:solidFill>
                <a:srgbClr val="252671"/>
              </a:solidFill>
              <a:effectLst/>
              <a:uLnTx/>
              <a:uFillTx/>
              <a:latin typeface="Helvetica Neue"/>
            </a:endParaRPr>
          </a:p>
        </p:txBody>
      </p:sp>
      <p:graphicFrame>
        <p:nvGraphicFramePr>
          <p:cNvPr id="886496898" name="Tabella 886496897">
            <a:extLst>
              <a:ext uri="{FF2B5EF4-FFF2-40B4-BE49-F238E27FC236}">
                <a16:creationId xmlns:a16="http://schemas.microsoft.com/office/drawing/2014/main" id="{D5E91C83-3C56-8B60-962D-DD39D5845259}"/>
              </a:ext>
            </a:extLst>
          </p:cNvPr>
          <p:cNvGraphicFramePr>
            <a:graphicFrameLocks noGrp="1"/>
          </p:cNvGraphicFramePr>
          <p:nvPr/>
        </p:nvGraphicFramePr>
        <p:xfrm>
          <a:off x="5492344" y="5716880"/>
          <a:ext cx="1834160" cy="1010920"/>
        </p:xfrm>
        <a:graphic>
          <a:graphicData uri="http://schemas.openxmlformats.org/drawingml/2006/table">
            <a:tbl>
              <a:tblPr firstRow="1" bandRow="1">
                <a:tableStyleId>{72833802-FEF1-4C79-8D5D-14CF1EAF98D9}</a:tableStyleId>
              </a:tblPr>
              <a:tblGrid>
                <a:gridCol w="1834160">
                  <a:extLst>
                    <a:ext uri="{9D8B030D-6E8A-4147-A177-3AD203B41FA5}">
                      <a16:colId xmlns:a16="http://schemas.microsoft.com/office/drawing/2014/main" val="314134687"/>
                    </a:ext>
                  </a:extLst>
                </a:gridCol>
              </a:tblGrid>
              <a:tr h="370840">
                <a:tc>
                  <a:txBody>
                    <a:bodyPr/>
                    <a:lstStyle/>
                    <a:p>
                      <a:r>
                        <a:rPr lang="it-IT" dirty="0">
                          <a:solidFill>
                            <a:schemeClr val="tx1"/>
                          </a:solidFill>
                        </a:rPr>
                        <a:t>Activity </a:t>
                      </a:r>
                      <a:r>
                        <a:rPr lang="it-IT" dirty="0" err="1">
                          <a:solidFill>
                            <a:schemeClr val="tx1"/>
                          </a:solidFill>
                        </a:rPr>
                        <a:t>Consolidation</a:t>
                      </a:r>
                      <a:endParaRPr lang="it-IT" dirty="0">
                        <a:solidFill>
                          <a:schemeClr val="tx1"/>
                        </a:solidFill>
                      </a:endParaRPr>
                    </a:p>
                  </a:txBody>
                  <a:tcPr>
                    <a:solidFill>
                      <a:schemeClr val="accent4"/>
                    </a:solidFill>
                  </a:tcPr>
                </a:tc>
                <a:extLst>
                  <a:ext uri="{0D108BD9-81ED-4DB2-BD59-A6C34878D82A}">
                    <a16:rowId xmlns:a16="http://schemas.microsoft.com/office/drawing/2014/main" val="117333396"/>
                  </a:ext>
                </a:extLst>
              </a:tr>
              <a:tr h="370840">
                <a:tc>
                  <a:txBody>
                    <a:bodyPr/>
                    <a:lstStyle/>
                    <a:p>
                      <a:r>
                        <a:rPr lang="it-IT" b="1" dirty="0">
                          <a:solidFill>
                            <a:schemeClr val="tx1"/>
                          </a:solidFill>
                        </a:rPr>
                        <a:t>New Activity</a:t>
                      </a:r>
                    </a:p>
                  </a:txBody>
                  <a:tcPr anchor="ctr">
                    <a:solidFill>
                      <a:srgbClr val="92D050"/>
                    </a:solidFill>
                  </a:tcPr>
                </a:tc>
                <a:extLst>
                  <a:ext uri="{0D108BD9-81ED-4DB2-BD59-A6C34878D82A}">
                    <a16:rowId xmlns:a16="http://schemas.microsoft.com/office/drawing/2014/main" val="2556056077"/>
                  </a:ext>
                </a:extLst>
              </a:tr>
            </a:tbl>
          </a:graphicData>
        </a:graphic>
      </p:graphicFrame>
      <p:grpSp>
        <p:nvGrpSpPr>
          <p:cNvPr id="11" name="Gruppo 10">
            <a:extLst>
              <a:ext uri="{FF2B5EF4-FFF2-40B4-BE49-F238E27FC236}">
                <a16:creationId xmlns:a16="http://schemas.microsoft.com/office/drawing/2014/main" id="{AF45AF58-74D7-69B7-51F5-DCA5D0AD1C07}"/>
              </a:ext>
            </a:extLst>
          </p:cNvPr>
          <p:cNvGrpSpPr/>
          <p:nvPr/>
        </p:nvGrpSpPr>
        <p:grpSpPr>
          <a:xfrm>
            <a:off x="6816080" y="117870"/>
            <a:ext cx="569393" cy="369332"/>
            <a:chOff x="336576" y="1299002"/>
            <a:chExt cx="569393" cy="369332"/>
          </a:xfrm>
        </p:grpSpPr>
        <p:sp>
          <p:nvSpPr>
            <p:cNvPr id="13" name="CasellaDiTesto 12">
              <a:extLst>
                <a:ext uri="{FF2B5EF4-FFF2-40B4-BE49-F238E27FC236}">
                  <a16:creationId xmlns:a16="http://schemas.microsoft.com/office/drawing/2014/main" id="{715510DA-7664-3762-88AC-586A70CA000C}"/>
                </a:ext>
              </a:extLst>
            </p:cNvPr>
            <p:cNvSpPr txBox="1"/>
            <p:nvPr/>
          </p:nvSpPr>
          <p:spPr bwMode="auto">
            <a:xfrm>
              <a:off x="401913" y="1299002"/>
              <a:ext cx="504056"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252671"/>
                  </a:solidFill>
                  <a:effectLst/>
                  <a:uLnTx/>
                  <a:uFillTx/>
                  <a:latin typeface="Helvetica Neue"/>
                </a:rPr>
                <a:t>4</a:t>
              </a:r>
            </a:p>
          </p:txBody>
        </p:sp>
        <p:sp>
          <p:nvSpPr>
            <p:cNvPr id="14" name="Ovale 13">
              <a:extLst>
                <a:ext uri="{FF2B5EF4-FFF2-40B4-BE49-F238E27FC236}">
                  <a16:creationId xmlns:a16="http://schemas.microsoft.com/office/drawing/2014/main" id="{98352A1F-4A25-CA9B-8805-ECECFE4D6A72}"/>
                </a:ext>
              </a:extLst>
            </p:cNvPr>
            <p:cNvSpPr/>
            <p:nvPr/>
          </p:nvSpPr>
          <p:spPr bwMode="auto">
            <a:xfrm>
              <a:off x="336576" y="1299002"/>
              <a:ext cx="432048" cy="369332"/>
            </a:xfrm>
            <a:prstGeom prst="ellipse">
              <a:avLst/>
            </a:prstGeom>
            <a:noFill/>
            <a:ln w="28575"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grpSp>
      <p:sp>
        <p:nvSpPr>
          <p:cNvPr id="15" name="CasellaDiTesto 14">
            <a:extLst>
              <a:ext uri="{FF2B5EF4-FFF2-40B4-BE49-F238E27FC236}">
                <a16:creationId xmlns:a16="http://schemas.microsoft.com/office/drawing/2014/main" id="{BA3BA8DC-7678-7B35-3CE6-80195889993C}"/>
              </a:ext>
            </a:extLst>
          </p:cNvPr>
          <p:cNvSpPr txBox="1"/>
          <p:nvPr/>
        </p:nvSpPr>
        <p:spPr bwMode="auto">
          <a:xfrm>
            <a:off x="564324" y="534076"/>
            <a:ext cx="8484004"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292100" eaLnBrk="1" fontAlgn="auto" latinLnBrk="0" hangingPunct="1">
              <a:lnSpc>
                <a:spcPct val="100000"/>
              </a:lnSpc>
              <a:spcBef>
                <a:spcPts val="0"/>
              </a:spcBef>
              <a:spcAft>
                <a:spcPts val="0"/>
              </a:spcAft>
              <a:buClrTx/>
              <a:buSzTx/>
              <a:buFont typeface="+mj-lt"/>
              <a:buNone/>
              <a:tabLst/>
              <a:defRPr/>
            </a:pPr>
            <a:r>
              <a:rPr kumimoji="0" lang="en-US" sz="1800" b="1" i="0" u="none" strike="noStrike" kern="0" cap="none" spc="0" normalizeH="0" baseline="0" noProof="0" dirty="0">
                <a:ln>
                  <a:noFill/>
                </a:ln>
                <a:solidFill>
                  <a:srgbClr val="252671"/>
                </a:solidFill>
                <a:effectLst/>
                <a:uLnTx/>
                <a:uFillTx/>
                <a:latin typeface="Helvetica" panose="020B0604020202020204" pitchFamily="34" charset="0"/>
                <a:ea typeface="+mn-ea"/>
                <a:cs typeface="Helvetica" panose="020B0604020202020204" pitchFamily="34" charset="0"/>
              </a:rPr>
              <a:t>Data Sharing and Knowledge Sharing: the backbone of the system</a:t>
            </a:r>
            <a:endParaRPr kumimoji="0" lang="it-IT" sz="1800" b="1" i="0" u="none" strike="noStrike" kern="0" cap="none" spc="0" normalizeH="0" baseline="0" noProof="0" dirty="0">
              <a:ln>
                <a:noFill/>
              </a:ln>
              <a:solidFill>
                <a:srgbClr val="252671"/>
              </a:solidFill>
              <a:effectLst/>
              <a:uLnTx/>
              <a:uFillTx/>
              <a:latin typeface="Helvetica" panose="020B0604020202020204" pitchFamily="34" charset="0"/>
              <a:ea typeface="+mn-ea"/>
              <a:cs typeface="Helvetica" panose="020B0604020202020204" pitchFamily="34" charset="0"/>
            </a:endParaRPr>
          </a:p>
        </p:txBody>
      </p:sp>
      <p:sp>
        <p:nvSpPr>
          <p:cNvPr id="16" name="Ovale 15">
            <a:extLst>
              <a:ext uri="{FF2B5EF4-FFF2-40B4-BE49-F238E27FC236}">
                <a16:creationId xmlns:a16="http://schemas.microsoft.com/office/drawing/2014/main" id="{201DB630-8C62-9AEB-BAD2-6093F7950435}"/>
              </a:ext>
            </a:extLst>
          </p:cNvPr>
          <p:cNvSpPr/>
          <p:nvPr/>
        </p:nvSpPr>
        <p:spPr bwMode="auto">
          <a:xfrm>
            <a:off x="1304132" y="1050337"/>
            <a:ext cx="2526951" cy="1944216"/>
          </a:xfrm>
          <a:prstGeom prst="ellipse">
            <a:avLst/>
          </a:prstGeom>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Enhance data sharing</a:t>
            </a:r>
          </a:p>
        </p:txBody>
      </p:sp>
      <p:sp>
        <p:nvSpPr>
          <p:cNvPr id="21" name="Rettangolo con angoli arrotondati 20">
            <a:extLst>
              <a:ext uri="{FF2B5EF4-FFF2-40B4-BE49-F238E27FC236}">
                <a16:creationId xmlns:a16="http://schemas.microsoft.com/office/drawing/2014/main" id="{B4EB0D6C-1508-F537-D592-C9E1E78495D7}"/>
              </a:ext>
            </a:extLst>
          </p:cNvPr>
          <p:cNvSpPr/>
          <p:nvPr/>
        </p:nvSpPr>
        <p:spPr bwMode="auto">
          <a:xfrm>
            <a:off x="335360" y="3123953"/>
            <a:ext cx="4464496" cy="1152128"/>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Strengthen data sharing procedures and improve data transparency with key stakeholders</a:t>
            </a:r>
          </a:p>
        </p:txBody>
      </p:sp>
      <p:sp>
        <p:nvSpPr>
          <p:cNvPr id="22" name="Ovale 21">
            <a:extLst>
              <a:ext uri="{FF2B5EF4-FFF2-40B4-BE49-F238E27FC236}">
                <a16:creationId xmlns:a16="http://schemas.microsoft.com/office/drawing/2014/main" id="{F953B7E8-0B9B-8775-F519-D68B8BB3694B}"/>
              </a:ext>
            </a:extLst>
          </p:cNvPr>
          <p:cNvSpPr/>
          <p:nvPr/>
        </p:nvSpPr>
        <p:spPr bwMode="auto">
          <a:xfrm>
            <a:off x="7267596" y="1017919"/>
            <a:ext cx="2526951" cy="1944216"/>
          </a:xfrm>
          <a:prstGeom prst="ellipse">
            <a:avLst/>
          </a:prstGeom>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17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Knowledge Sharing and Capacity building </a:t>
            </a:r>
          </a:p>
        </p:txBody>
      </p:sp>
      <p:sp>
        <p:nvSpPr>
          <p:cNvPr id="23" name="Rettangolo con angoli arrotondati 22">
            <a:extLst>
              <a:ext uri="{FF2B5EF4-FFF2-40B4-BE49-F238E27FC236}">
                <a16:creationId xmlns:a16="http://schemas.microsoft.com/office/drawing/2014/main" id="{8191ACB8-5D7E-680E-581B-11B4A0F2DCEE}"/>
              </a:ext>
            </a:extLst>
          </p:cNvPr>
          <p:cNvSpPr/>
          <p:nvPr/>
        </p:nvSpPr>
        <p:spPr bwMode="auto">
          <a:xfrm>
            <a:off x="335360" y="4387824"/>
            <a:ext cx="4464496" cy="1533214"/>
          </a:xfrm>
          <a:prstGeom prst="roundRect">
            <a:avLst/>
          </a:prstGeom>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Update the Mediterranean Database to match with the new needs of the Action Plan</a:t>
            </a:r>
          </a:p>
        </p:txBody>
      </p:sp>
      <p:sp>
        <p:nvSpPr>
          <p:cNvPr id="25" name="Rettangolo con angoli arrotondati 24">
            <a:extLst>
              <a:ext uri="{FF2B5EF4-FFF2-40B4-BE49-F238E27FC236}">
                <a16:creationId xmlns:a16="http://schemas.microsoft.com/office/drawing/2014/main" id="{B6407B68-42CB-D346-3A9D-5B14D96B8D4F}"/>
              </a:ext>
            </a:extLst>
          </p:cNvPr>
          <p:cNvSpPr/>
          <p:nvPr/>
        </p:nvSpPr>
        <p:spPr bwMode="auto">
          <a:xfrm>
            <a:off x="6744072" y="3174614"/>
            <a:ext cx="3744416" cy="975251"/>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Strengthen KS and Capacity Building </a:t>
            </a:r>
            <a:r>
              <a:rPr kumimoji="0" lang="en-US" sz="1400" b="1" i="0" u="none" strike="noStrike" kern="0" cap="none" spc="0" normalizeH="0" baseline="0" noProof="0" dirty="0" err="1">
                <a:ln>
                  <a:noFill/>
                </a:ln>
                <a:solidFill>
                  <a:srgbClr val="252671"/>
                </a:solidFill>
                <a:effectLst/>
                <a:uLnTx/>
                <a:uFillTx/>
                <a:latin typeface="Helvetica" panose="020B0604020202020204" pitchFamily="34" charset="0"/>
                <a:cs typeface="Helvetica" panose="020B0604020202020204" pitchFamily="34" charset="0"/>
              </a:rPr>
              <a:t>programmes</a:t>
            </a: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 to fill up gaps that may hinder the implementation of the Action Plan</a:t>
            </a:r>
          </a:p>
        </p:txBody>
      </p:sp>
      <p:sp>
        <p:nvSpPr>
          <p:cNvPr id="26" name="Rettangolo con angoli arrotondati 25">
            <a:extLst>
              <a:ext uri="{FF2B5EF4-FFF2-40B4-BE49-F238E27FC236}">
                <a16:creationId xmlns:a16="http://schemas.microsoft.com/office/drawing/2014/main" id="{0F41C9A4-F859-7E63-CFE7-C59A64385E10}"/>
              </a:ext>
            </a:extLst>
          </p:cNvPr>
          <p:cNvSpPr/>
          <p:nvPr/>
        </p:nvSpPr>
        <p:spPr bwMode="auto">
          <a:xfrm>
            <a:off x="6744072" y="4353311"/>
            <a:ext cx="3744416" cy="975251"/>
          </a:xfrm>
          <a:prstGeom prst="roundRect">
            <a:avLst/>
          </a:prstGeom>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srgbClr val="252671"/>
                </a:solidFill>
                <a:effectLst/>
                <a:uLnTx/>
                <a:uFillTx/>
                <a:latin typeface="Helvetica" panose="020B0604020202020204" pitchFamily="34" charset="0"/>
                <a:cs typeface="Helvetica" panose="020B0604020202020204" pitchFamily="34" charset="0"/>
              </a:rPr>
              <a:t>Implement cooperation plans with regional stakeholders, academia and industry experts</a:t>
            </a:r>
          </a:p>
        </p:txBody>
      </p:sp>
    </p:spTree>
    <p:extLst>
      <p:ext uri="{BB962C8B-B14F-4D97-AF65-F5344CB8AC3E}">
        <p14:creationId xmlns:p14="http://schemas.microsoft.com/office/powerpoint/2010/main" val="4067584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8548-6293-A0E3-B9B8-B7B6490B1F96}"/>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2C7B2804-6F23-0074-4E10-9008CA97518A}"/>
              </a:ext>
            </a:extLst>
          </p:cNvPr>
          <p:cNvSpPr/>
          <p:nvPr/>
        </p:nvSpPr>
        <p:spPr>
          <a:xfrm>
            <a:off x="340736" y="5694299"/>
            <a:ext cx="8331316" cy="477059"/>
          </a:xfrm>
          <a:prstGeom prst="rect">
            <a:avLst/>
          </a:prstGeom>
          <a:solidFill>
            <a:srgbClr val="CEDBE6"/>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524BC469-CCAE-8FFC-2DFD-E2BAE9A34EE0}"/>
              </a:ext>
            </a:extLst>
          </p:cNvPr>
          <p:cNvSpPr>
            <a:spLocks noGrp="1"/>
          </p:cNvSpPr>
          <p:nvPr>
            <p:ph type="title"/>
          </p:nvPr>
        </p:nvSpPr>
        <p:spPr>
          <a:xfrm>
            <a:off x="341243" y="2399068"/>
            <a:ext cx="8951422" cy="697832"/>
          </a:xfrm>
        </p:spPr>
        <p:txBody>
          <a:bodyPr/>
          <a:lstStyle/>
          <a:p>
            <a:r>
              <a:rPr lang="en-GB" noProof="0" dirty="0"/>
              <a:t>Table of contents</a:t>
            </a:r>
          </a:p>
        </p:txBody>
      </p:sp>
      <p:sp>
        <p:nvSpPr>
          <p:cNvPr id="5" name="Text Placeholder 12">
            <a:extLst>
              <a:ext uri="{FF2B5EF4-FFF2-40B4-BE49-F238E27FC236}">
                <a16:creationId xmlns:a16="http://schemas.microsoft.com/office/drawing/2014/main" id="{2D7105FA-A57A-9C97-B8A7-CB04C2CC4918}"/>
              </a:ext>
            </a:extLst>
          </p:cNvPr>
          <p:cNvSpPr>
            <a:spLocks noGrp="1"/>
          </p:cNvSpPr>
          <p:nvPr>
            <p:ph type="body" sz="quarter" idx="11"/>
          </p:nvPr>
        </p:nvSpPr>
        <p:spPr>
          <a:xfrm>
            <a:off x="340736" y="3151044"/>
            <a:ext cx="8041264" cy="31227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571500" indent="-342900" algn="just">
              <a:lnSpc>
                <a:spcPct val="100000"/>
              </a:lnSpc>
              <a:spcBef>
                <a:spcPts val="600"/>
              </a:spcBef>
              <a:spcAft>
                <a:spcPts val="600"/>
              </a:spcAft>
              <a:buFont typeface="Arial" panose="020B0604020202020204" pitchFamily="34" charset="0"/>
              <a:buChar char="•"/>
            </a:pPr>
            <a:r>
              <a:rPr lang="en-GB" sz="2400" kern="100" noProof="0" dirty="0">
                <a:effectLst/>
                <a:latin typeface="Aptos" panose="020B0004020202020204" pitchFamily="34" charset="0"/>
                <a:ea typeface="Aptos" panose="020B0004020202020204" pitchFamily="34" charset="0"/>
                <a:cs typeface="Times New Roman" panose="02020603050405020304" pitchFamily="18" charset="0"/>
              </a:rPr>
              <a:t>Conclusions</a:t>
            </a:r>
          </a:p>
          <a:p>
            <a:endParaRPr lang="en-GB" noProof="0" dirty="0"/>
          </a:p>
        </p:txBody>
      </p:sp>
      <p:pic>
        <p:nvPicPr>
          <p:cNvPr id="3" name="Immagine 2" descr="Immagine che contiene testo, Carattere, logo, Elementi grafici&#10;&#10;Descrizione generata automaticamente">
            <a:extLst>
              <a:ext uri="{FF2B5EF4-FFF2-40B4-BE49-F238E27FC236}">
                <a16:creationId xmlns:a16="http://schemas.microsoft.com/office/drawing/2014/main" id="{ACE1C3C2-B2FB-D4B9-1F35-F9608B92A505}"/>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79C6FE0C-7237-187A-8F9B-20CFE0024E57}"/>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37</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8269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88C9764-A78C-124A-F330-7FC6212BCBD2}"/>
            </a:ext>
          </a:extLst>
        </p:cNvPr>
        <p:cNvGrpSpPr/>
        <p:nvPr/>
      </p:nvGrpSpPr>
      <p:grpSpPr bwMode="auto">
        <a:xfrm>
          <a:off x="0" y="0"/>
          <a:ext cx="0" cy="0"/>
          <a:chOff x="0" y="0"/>
          <a:chExt cx="0" cy="0"/>
        </a:xfrm>
      </p:grpSpPr>
      <p:sp>
        <p:nvSpPr>
          <p:cNvPr id="2" name="Google Shape;344;g10965efb552_8_221">
            <a:extLst>
              <a:ext uri="{FF2B5EF4-FFF2-40B4-BE49-F238E27FC236}">
                <a16:creationId xmlns:a16="http://schemas.microsoft.com/office/drawing/2014/main" id="{99263955-69CA-8F7D-614F-16919ED1C61F}"/>
              </a:ext>
            </a:extLst>
          </p:cNvPr>
          <p:cNvSpPr txBox="1"/>
          <p:nvPr/>
        </p:nvSpPr>
        <p:spPr bwMode="auto">
          <a:xfrm>
            <a:off x="381323" y="172690"/>
            <a:ext cx="8860223" cy="629908"/>
          </a:xfrm>
          <a:prstGeom prst="rect">
            <a:avLst/>
          </a:prstGeom>
          <a:noFill/>
          <a:ln>
            <a:noFill/>
          </a:ln>
        </p:spPr>
        <p:txBody>
          <a:bodyPr spcFirstLastPara="1" wrap="square" lIns="25396" tIns="25396" rIns="25396" bIns="25396" anchor="t" anchorCtr="0">
            <a:spAutoFit/>
          </a:bodyPr>
          <a:lstStyle/>
          <a:p>
            <a:pPr marL="0" marR="0" lvl="0" indent="0" algn="l" defTabSz="914400" eaLnBrk="1" fontAlgn="auto" latinLnBrk="0" hangingPunct="1">
              <a:lnSpc>
                <a:spcPct val="114999"/>
              </a:lnSpc>
              <a:spcBef>
                <a:spcPts val="597"/>
              </a:spcBef>
              <a:spcAft>
                <a:spcPts val="597"/>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mn-ea"/>
                <a:cs typeface="+mn-cs"/>
              </a:rPr>
              <a:t>Possible concrete actions</a:t>
            </a:r>
          </a:p>
        </p:txBody>
      </p:sp>
      <p:cxnSp>
        <p:nvCxnSpPr>
          <p:cNvPr id="31" name="Connettore 1 2">
            <a:extLst>
              <a:ext uri="{FF2B5EF4-FFF2-40B4-BE49-F238E27FC236}">
                <a16:creationId xmlns:a16="http://schemas.microsoft.com/office/drawing/2014/main" id="{A6DBA104-2848-EA85-22C1-67D81789B050}"/>
              </a:ext>
            </a:extLst>
          </p:cNvPr>
          <p:cNvCxnSpPr>
            <a:cxnSpLocks/>
          </p:cNvCxnSpPr>
          <p:nvPr/>
        </p:nvCxnSpPr>
        <p:spPr bwMode="auto">
          <a:xfrm>
            <a:off x="479700" y="845093"/>
            <a:ext cx="8546734" cy="0"/>
          </a:xfrm>
          <a:prstGeom prst="line">
            <a:avLst/>
          </a:prstGeom>
          <a:ln w="25400">
            <a:solidFill>
              <a:schemeClr val="tx1"/>
            </a:solidFill>
            <a:miter lim="400000"/>
          </a:ln>
        </p:spPr>
      </p:cxnSp>
      <p:sp>
        <p:nvSpPr>
          <p:cNvPr id="30" name="Segnaposto numero diapositiva 1">
            <a:extLst>
              <a:ext uri="{FF2B5EF4-FFF2-40B4-BE49-F238E27FC236}">
                <a16:creationId xmlns:a16="http://schemas.microsoft.com/office/drawing/2014/main" id="{8D22BFDD-7641-49EE-3253-5CC49C469070}"/>
              </a:ext>
            </a:extLst>
          </p:cNvPr>
          <p:cNvSpPr txBox="1">
            <a:spLocks/>
          </p:cNvSpPr>
          <p:nvPr/>
        </p:nvSpPr>
        <p:spPr bwMode="auto">
          <a:xfrm>
            <a:off x="11637915" y="634896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sz="900" b="0" i="0" u="none" strike="noStrike" cap="none" spc="0">
                <a:ln>
                  <a:noFill/>
                </a:ln>
                <a:solidFill>
                  <a:srgbClr val="000000"/>
                </a:solidFill>
              </a:defRPr>
            </a:defPPr>
            <a:lvl1pPr marL="0" marR="0" indent="0" algn="ctr" defTabSz="292100">
              <a:lnSpc>
                <a:spcPct val="100000"/>
              </a:lnSpc>
              <a:spcBef>
                <a:spcPts val="0"/>
              </a:spcBef>
              <a:spcAft>
                <a:spcPts val="0"/>
              </a:spcAft>
              <a:buClrTx/>
              <a:buSzTx/>
              <a:buFontTx/>
              <a:buNone/>
              <a:defRPr sz="1200" b="0" i="0" u="none" strike="noStrike" cap="none" spc="0">
                <a:ln>
                  <a:noFill/>
                </a:ln>
                <a:solidFill>
                  <a:schemeClr val="tx2"/>
                </a:solidFill>
                <a:latin typeface="open sans"/>
                <a:ea typeface="+mn-ea"/>
                <a:cs typeface="+mn-cs"/>
              </a:defRPr>
            </a:lvl1pPr>
            <a:lvl2pPr marL="0" marR="0" indent="228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2pPr>
            <a:lvl3pPr marL="0" marR="0" indent="457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3pPr>
            <a:lvl4pPr marL="0" marR="0" indent="685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4pPr>
            <a:lvl5pPr marL="0" marR="0" indent="9144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5pPr>
            <a:lvl6pPr marL="0" marR="0" indent="11430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6pPr>
            <a:lvl7pPr marL="0" marR="0" indent="13716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7pPr>
            <a:lvl8pPr marL="0" marR="0" indent="16002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8pPr>
            <a:lvl9pPr marL="0" marR="0" indent="1828800" algn="ctr" defTabSz="1219169">
              <a:lnSpc>
                <a:spcPct val="100000"/>
              </a:lnSpc>
              <a:spcBef>
                <a:spcPts val="0"/>
              </a:spcBef>
              <a:spcAft>
                <a:spcPts val="0"/>
              </a:spcAft>
              <a:buClrTx/>
              <a:buSzTx/>
              <a:buFontTx/>
              <a:buNone/>
              <a:defRPr sz="1200" b="0" i="0" u="none" strike="noStrike" cap="none" spc="0">
                <a:ln>
                  <a:noFill/>
                </a:ln>
                <a:solidFill>
                  <a:srgbClr val="5E5E5E"/>
                </a:solidFill>
                <a:latin typeface="+mn-lt"/>
                <a:ea typeface="+mn-ea"/>
                <a:cs typeface="+mn-cs"/>
              </a:defRPr>
            </a:lvl9pPr>
          </a:lstStyle>
          <a:p>
            <a:pPr marL="0" marR="0" lvl="0" indent="0" algn="ctr" defTabSz="292100" eaLnBrk="1" fontAlgn="auto" latinLnBrk="0" hangingPunct="1">
              <a:lnSpc>
                <a:spcPct val="100000"/>
              </a:lnSpc>
              <a:spcBef>
                <a:spcPts val="0"/>
              </a:spcBef>
              <a:spcAft>
                <a:spcPts val="0"/>
              </a:spcAft>
              <a:buClrTx/>
              <a:buSzTx/>
              <a:buFontTx/>
              <a:buNone/>
              <a:tabLst/>
              <a:defRPr/>
            </a:pPr>
            <a:fld id="{3B2D9E96-261A-CE4A-A9E9-753E576C4AC8}" type="slidenum">
              <a:rPr kumimoji="0" lang="it-IT" sz="1200" b="0" i="0" u="none" strike="noStrike" kern="0" cap="none" spc="0" normalizeH="0" baseline="0" noProof="0" smtClean="0">
                <a:ln>
                  <a:noFill/>
                </a:ln>
                <a:solidFill>
                  <a:srgbClr val="44546A"/>
                </a:solidFill>
                <a:effectLst/>
                <a:uLnTx/>
                <a:uFillTx/>
                <a:latin typeface="open sans"/>
                <a:ea typeface="+mn-ea"/>
                <a:cs typeface="+mn-cs"/>
              </a:rPr>
              <a:pPr marL="0" marR="0" lvl="0" indent="0" algn="ctr" defTabSz="292100" eaLnBrk="1" fontAlgn="auto" latinLnBrk="0" hangingPunct="1">
                <a:lnSpc>
                  <a:spcPct val="100000"/>
                </a:lnSpc>
                <a:spcBef>
                  <a:spcPts val="0"/>
                </a:spcBef>
                <a:spcAft>
                  <a:spcPts val="0"/>
                </a:spcAft>
                <a:buClrTx/>
                <a:buSzTx/>
                <a:buFontTx/>
                <a:buNone/>
                <a:tabLst/>
                <a:defRPr/>
              </a:pPr>
              <a:t>38</a:t>
            </a:fld>
            <a:endParaRPr kumimoji="0" lang="it-IT" sz="1200" b="0" i="0" u="none" strike="noStrike" kern="0" cap="none" spc="0" normalizeH="0" baseline="0" noProof="0">
              <a:ln>
                <a:noFill/>
              </a:ln>
              <a:solidFill>
                <a:srgbClr val="44546A"/>
              </a:solidFill>
              <a:effectLst/>
              <a:uLnTx/>
              <a:uFillTx/>
              <a:latin typeface="open sans"/>
              <a:ea typeface="+mn-ea"/>
              <a:cs typeface="+mn-cs"/>
            </a:endParaRPr>
          </a:p>
        </p:txBody>
      </p:sp>
      <p:sp>
        <p:nvSpPr>
          <p:cNvPr id="37" name="Content Placeholder 2">
            <a:extLst>
              <a:ext uri="{FF2B5EF4-FFF2-40B4-BE49-F238E27FC236}">
                <a16:creationId xmlns:a16="http://schemas.microsoft.com/office/drawing/2014/main" id="{B0CA8D34-76D0-816A-BB4B-581958DD810C}"/>
              </a:ext>
            </a:extLst>
          </p:cNvPr>
          <p:cNvSpPr txBox="1">
            <a:spLocks/>
          </p:cNvSpPr>
          <p:nvPr/>
        </p:nvSpPr>
        <p:spPr>
          <a:xfrm>
            <a:off x="479700" y="1053110"/>
            <a:ext cx="5989332" cy="5527797"/>
          </a:xfrm>
          <a:prstGeom prst="rect">
            <a:avLst/>
          </a:prstGeom>
        </p:spPr>
        <p:txBody>
          <a:bodyPr lIns="0" tIns="0" rIns="0" bIns="0"/>
          <a:lstStyle>
            <a:lvl1pPr marL="0" indent="0" algn="l" defTabSz="903104" rtl="0" eaLnBrk="1" latinLnBrk="0" hangingPunct="1">
              <a:lnSpc>
                <a:spcPct val="100000"/>
              </a:lnSpc>
              <a:spcBef>
                <a:spcPts val="889"/>
              </a:spcBef>
              <a:spcAft>
                <a:spcPts val="0"/>
              </a:spcAft>
              <a:buClr>
                <a:schemeClr val="tx1">
                  <a:lumMod val="85000"/>
                  <a:lumOff val="15000"/>
                </a:schemeClr>
              </a:buClr>
              <a:buFontTx/>
              <a:buNone/>
              <a:defRPr sz="1100" b="0" i="0" kern="1200">
                <a:solidFill>
                  <a:schemeClr val="tx1">
                    <a:lumMod val="50000"/>
                    <a:lumOff val="50000"/>
                  </a:schemeClr>
                </a:solidFill>
                <a:latin typeface="Arial" charset="0"/>
                <a:ea typeface="Arial" charset="0"/>
                <a:cs typeface="Arial" charset="0"/>
              </a:defRPr>
            </a:lvl1pPr>
            <a:lvl2pPr marL="451552"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483"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414"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345"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234"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528"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2822"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116"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a:lstStyle>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Support institutional initiatives </a:t>
            </a:r>
            <a:r>
              <a:rPr kumimoji="0" lang="en-US" sz="2000" b="0" i="0" u="none" strike="noStrike" kern="1200" cap="none" spc="0" normalizeH="0" baseline="0" noProof="0" dirty="0">
                <a:ln>
                  <a:noFill/>
                </a:ln>
                <a:solidFill>
                  <a:schemeClr val="tx1"/>
                </a:solidFill>
                <a:effectLst/>
                <a:uLnTx/>
                <a:uFillTx/>
                <a:latin typeface="Arial"/>
                <a:cs typeface="Arial" charset="0"/>
              </a:rPr>
              <a:t>(LAS, </a:t>
            </a:r>
            <a:r>
              <a:rPr kumimoji="0" lang="en-US" sz="2000" b="0" i="0" u="none" strike="noStrike" kern="1200" cap="none" spc="0" normalizeH="0" baseline="0" noProof="0" dirty="0" err="1">
                <a:ln>
                  <a:noFill/>
                </a:ln>
                <a:solidFill>
                  <a:schemeClr val="tx1"/>
                </a:solidFill>
                <a:effectLst/>
                <a:uLnTx/>
                <a:uFillTx/>
                <a:latin typeface="Arial"/>
                <a:cs typeface="Arial" charset="0"/>
              </a:rPr>
              <a:t>UfM</a:t>
            </a:r>
            <a:r>
              <a:rPr kumimoji="0" lang="en-US" sz="2000" b="0" i="0" u="none" strike="noStrike" kern="1200" cap="none" spc="0" normalizeH="0" baseline="0" noProof="0" dirty="0">
                <a:ln>
                  <a:noFill/>
                </a:ln>
                <a:solidFill>
                  <a:schemeClr val="tx1"/>
                </a:solidFill>
                <a:effectLst/>
                <a:uLnTx/>
                <a:uFillTx/>
                <a:latin typeface="Arial"/>
                <a:cs typeface="Arial" charset="0"/>
              </a:rPr>
              <a:t>)</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Launch a regional TSO/Regulator WG </a:t>
            </a:r>
            <a:r>
              <a:rPr kumimoji="0" lang="en-US" sz="2000" b="0" i="0" u="none" strike="noStrike" kern="1200" cap="none" spc="0" normalizeH="0" baseline="0" noProof="0" dirty="0">
                <a:ln>
                  <a:noFill/>
                </a:ln>
                <a:solidFill>
                  <a:schemeClr val="tx1"/>
                </a:solidFill>
                <a:effectLst/>
                <a:uLnTx/>
                <a:uFillTx/>
                <a:latin typeface="Arial"/>
                <a:cs typeface="Arial" charset="0"/>
              </a:rPr>
              <a:t>to draft Grid Code chapters, building on ENTSO E templates</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Pilot an operational data exchange trial </a:t>
            </a:r>
            <a:r>
              <a:rPr kumimoji="0" lang="en-US" sz="2000" b="0" i="0" u="none" strike="noStrike" kern="1200" cap="none" spc="0" normalizeH="0" baseline="0" noProof="0" dirty="0">
                <a:ln>
                  <a:noFill/>
                </a:ln>
                <a:solidFill>
                  <a:schemeClr val="tx1"/>
                </a:solidFill>
                <a:effectLst/>
                <a:uLnTx/>
                <a:uFillTx/>
                <a:latin typeface="Arial"/>
                <a:cs typeface="Arial" charset="0"/>
              </a:rPr>
              <a:t>among a subset of neighboring TSOs</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Seek EC support </a:t>
            </a:r>
            <a:r>
              <a:rPr kumimoji="0" lang="en-US" sz="2000" b="0" i="0" u="none" strike="noStrike" kern="1200" cap="none" spc="0" normalizeH="0" baseline="0" noProof="0" dirty="0">
                <a:ln>
                  <a:noFill/>
                </a:ln>
                <a:solidFill>
                  <a:schemeClr val="tx1"/>
                </a:solidFill>
                <a:effectLst/>
                <a:uLnTx/>
                <a:uFillTx/>
                <a:latin typeface="Arial"/>
                <a:cs typeface="Arial" charset="0"/>
              </a:rPr>
              <a:t>for binding regional protocols and seed financing for digital infrastructure</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Call for collaboration </a:t>
            </a:r>
            <a:r>
              <a:rPr kumimoji="0" lang="en-US" sz="2000" b="0" i="0" u="none" strike="noStrike" kern="1200" cap="none" spc="0" normalizeH="0" baseline="0" noProof="0" dirty="0">
                <a:ln>
                  <a:noFill/>
                </a:ln>
                <a:solidFill>
                  <a:schemeClr val="tx1"/>
                </a:solidFill>
                <a:effectLst/>
                <a:uLnTx/>
                <a:uFillTx/>
                <a:latin typeface="Arial"/>
                <a:cs typeface="Arial" charset="0"/>
              </a:rPr>
              <a:t>among TSOs, regulators, ministries and donors to align on timelines, roles and funding</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Arial"/>
                <a:cs typeface="Arial" charset="0"/>
              </a:rPr>
              <a:t>Capacity building initiatives </a:t>
            </a:r>
            <a:r>
              <a:rPr kumimoji="0" lang="en-US" sz="2000" b="0" i="0" u="none" strike="noStrike" kern="1200" cap="none" spc="0" normalizeH="0" baseline="0" noProof="0" dirty="0">
                <a:ln>
                  <a:noFill/>
                </a:ln>
                <a:solidFill>
                  <a:schemeClr val="tx1"/>
                </a:solidFill>
                <a:effectLst/>
                <a:uLnTx/>
                <a:uFillTx/>
                <a:latin typeface="Arial"/>
                <a:cs typeface="Arial" charset="0"/>
              </a:rPr>
              <a:t>and secondments to share ENTSO-E best practices with MENA TSOs</a:t>
            </a:r>
          </a:p>
          <a:p>
            <a:pPr marL="171450" marR="0" lvl="0" indent="-17145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a:cs typeface="Arial" charset="0"/>
            </a:endParaRPr>
          </a:p>
        </p:txBody>
      </p:sp>
      <p:sp>
        <p:nvSpPr>
          <p:cNvPr id="3" name="Content Placeholder 2">
            <a:extLst>
              <a:ext uri="{FF2B5EF4-FFF2-40B4-BE49-F238E27FC236}">
                <a16:creationId xmlns:a16="http://schemas.microsoft.com/office/drawing/2014/main" id="{3DE0EB09-1940-7A62-FA0C-6CE2B792C771}"/>
              </a:ext>
            </a:extLst>
          </p:cNvPr>
          <p:cNvSpPr txBox="1">
            <a:spLocks/>
          </p:cNvSpPr>
          <p:nvPr/>
        </p:nvSpPr>
        <p:spPr bwMode="auto">
          <a:xfrm>
            <a:off x="381323" y="5045141"/>
            <a:ext cx="11770467" cy="1830174"/>
          </a:xfrm>
          <a:prstGeom prst="rect">
            <a:avLst/>
          </a:prstGeom>
        </p:spPr>
        <p:txBody>
          <a:bodyPr lIns="0" tIns="0" rIns="0" bIns="0"/>
          <a:lstStyle>
            <a:lvl1pPr marL="0" indent="0" algn="l" defTabSz="903104" rtl="0" eaLnBrk="1" latinLnBrk="0" hangingPunct="1">
              <a:lnSpc>
                <a:spcPct val="100000"/>
              </a:lnSpc>
              <a:spcBef>
                <a:spcPts val="889"/>
              </a:spcBef>
              <a:spcAft>
                <a:spcPts val="0"/>
              </a:spcAft>
              <a:buClr>
                <a:schemeClr val="tx1">
                  <a:lumMod val="85000"/>
                  <a:lumOff val="15000"/>
                </a:schemeClr>
              </a:buClr>
              <a:buFontTx/>
              <a:buNone/>
              <a:defRPr sz="1100" b="0" i="0" kern="1200">
                <a:solidFill>
                  <a:schemeClr val="tx1">
                    <a:lumMod val="50000"/>
                    <a:lumOff val="50000"/>
                  </a:schemeClr>
                </a:solidFill>
                <a:latin typeface="Arial" charset="0"/>
                <a:ea typeface="Arial" charset="0"/>
                <a:cs typeface="Arial" charset="0"/>
              </a:defRPr>
            </a:lvl1pPr>
            <a:lvl2pPr marL="451552"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483"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414"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345"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234"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528"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2822"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116"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a:lstStyle>
          <a:p>
            <a:pPr marL="0" marR="0" lvl="0" indent="0" algn="l" defTabSz="903104" rtl="0" eaLnBrk="1" fontAlgn="auto" latinLnBrk="0" hangingPunct="1">
              <a:lnSpc>
                <a:spcPct val="114999"/>
              </a:lnSpc>
              <a:spcBef>
                <a:spcPts val="597"/>
              </a:spcBef>
              <a:spcAft>
                <a:spcPts val="597"/>
              </a:spcAft>
              <a:buClr>
                <a:prstClr val="black">
                  <a:lumMod val="85000"/>
                  <a:lumOff val="15000"/>
                </a:prstClr>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a:cs typeface="Arial" charset="0"/>
            </a:endParaRPr>
          </a:p>
        </p:txBody>
      </p:sp>
      <p:sp>
        <p:nvSpPr>
          <p:cNvPr id="10" name="CasellaDiTesto 9">
            <a:extLst>
              <a:ext uri="{FF2B5EF4-FFF2-40B4-BE49-F238E27FC236}">
                <a16:creationId xmlns:a16="http://schemas.microsoft.com/office/drawing/2014/main" id="{B95CDCD8-8631-36BD-CBE2-4D13B53AA198}"/>
              </a:ext>
            </a:extLst>
          </p:cNvPr>
          <p:cNvSpPr txBox="1"/>
          <p:nvPr/>
        </p:nvSpPr>
        <p:spPr bwMode="auto">
          <a:xfrm>
            <a:off x="7827458" y="1549441"/>
            <a:ext cx="3983219" cy="4109523"/>
          </a:xfrm>
          <a:prstGeom prst="rect">
            <a:avLst/>
          </a:prstGeom>
          <a:solidFill>
            <a:schemeClr val="accent1">
              <a:lumMod val="50000"/>
            </a:schemeClr>
          </a:solid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171450" marR="0" lvl="0" indent="-171450" algn="l" defTabSz="914400" eaLnBrk="1" fontAlgn="auto" latinLnBrk="0" hangingPunct="1">
              <a:lnSpc>
                <a:spcPct val="114999"/>
              </a:lnSpc>
              <a:spcBef>
                <a:spcPts val="597"/>
              </a:spcBef>
              <a:spcAft>
                <a:spcPts val="597"/>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white"/>
                </a:solidFill>
                <a:effectLst/>
                <a:uLnTx/>
                <a:uFillTx/>
                <a:latin typeface="Arial"/>
                <a:ea typeface="+mn-ea"/>
                <a:cs typeface="+mn-cs"/>
              </a:rPr>
              <a:t>A Mediterranean Grid Code is essential </a:t>
            </a:r>
            <a:r>
              <a:rPr kumimoji="0" lang="en-US" sz="2000" b="0" i="0" u="none" strike="noStrike" kern="0" cap="none" spc="0" normalizeH="0" baseline="0" noProof="0" dirty="0">
                <a:ln>
                  <a:noFill/>
                </a:ln>
                <a:solidFill>
                  <a:prstClr val="white"/>
                </a:solidFill>
                <a:effectLst/>
                <a:uLnTx/>
                <a:uFillTx/>
                <a:latin typeface="Arial"/>
                <a:ea typeface="+mn-ea"/>
                <a:cs typeface="+mn-cs"/>
              </a:rPr>
              <a:t>to unlock full capacity of existing assets, accelerate RES integration and strengthen regional security of supply</a:t>
            </a:r>
          </a:p>
          <a:p>
            <a:pPr marL="171450" marR="0" lvl="0" indent="-171450" algn="l" defTabSz="914400" eaLnBrk="1" fontAlgn="auto" latinLnBrk="0" hangingPunct="1">
              <a:lnSpc>
                <a:spcPct val="114999"/>
              </a:lnSpc>
              <a:spcBef>
                <a:spcPts val="597"/>
              </a:spcBef>
              <a:spcAft>
                <a:spcPts val="597"/>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white"/>
                </a:solidFill>
                <a:effectLst/>
                <a:uLnTx/>
                <a:uFillTx/>
                <a:latin typeface="Arial"/>
                <a:ea typeface="+mn-ea"/>
                <a:cs typeface="+mn-cs"/>
              </a:rPr>
              <a:t>Med TSO stands ready to lead the technical workstream</a:t>
            </a:r>
            <a:r>
              <a:rPr kumimoji="0" lang="en-US" sz="2000" b="0" i="0" u="none" strike="noStrike" kern="0" cap="none" spc="0" normalizeH="0" baseline="0" noProof="0" dirty="0">
                <a:ln>
                  <a:noFill/>
                </a:ln>
                <a:solidFill>
                  <a:prstClr val="white"/>
                </a:solidFill>
                <a:effectLst/>
                <a:uLnTx/>
                <a:uFillTx/>
                <a:latin typeface="Arial"/>
                <a:ea typeface="+mn-ea"/>
                <a:cs typeface="+mn-cs"/>
              </a:rPr>
              <a:t>— but we need regulatory mandate and institutional backing to turn ambition into reality</a:t>
            </a:r>
          </a:p>
        </p:txBody>
      </p:sp>
      <p:sp>
        <p:nvSpPr>
          <p:cNvPr id="4" name="Triangolo isoscele 3">
            <a:extLst>
              <a:ext uri="{FF2B5EF4-FFF2-40B4-BE49-F238E27FC236}">
                <a16:creationId xmlns:a16="http://schemas.microsoft.com/office/drawing/2014/main" id="{051E4DDB-679C-9CFF-85E2-1A4DAC1226D4}"/>
              </a:ext>
            </a:extLst>
          </p:cNvPr>
          <p:cNvSpPr/>
          <p:nvPr/>
        </p:nvSpPr>
        <p:spPr bwMode="auto">
          <a:xfrm rot="5400000">
            <a:off x="4594811" y="3359524"/>
            <a:ext cx="5106868" cy="557861"/>
          </a:xfrm>
          <a:prstGeom prst="triangle">
            <a:avLst/>
          </a:prstGeom>
          <a:solidFill>
            <a:schemeClr val="accent2"/>
          </a:solidFill>
          <a:ln w="12700" cap="flat">
            <a:solidFill>
              <a:schemeClr val="accent1">
                <a:lumMod val="50000"/>
              </a:schemeClr>
            </a:solid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4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06CB-C527-93F9-755B-BEF4CAA56D4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CFFFAC8-C142-1A9E-9AD4-AE20C97EB266}"/>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4</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0E9AF4CF-C8B5-D1F6-C651-34353A04820E}"/>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grpSp>
        <p:nvGrpSpPr>
          <p:cNvPr id="6" name="Gruppo 27">
            <a:extLst>
              <a:ext uri="{FF2B5EF4-FFF2-40B4-BE49-F238E27FC236}">
                <a16:creationId xmlns:a16="http://schemas.microsoft.com/office/drawing/2014/main" id="{AAD7E53B-53A7-A3A8-09D5-5EAD30CD53AB}"/>
              </a:ext>
            </a:extLst>
          </p:cNvPr>
          <p:cNvGrpSpPr/>
          <p:nvPr/>
        </p:nvGrpSpPr>
        <p:grpSpPr>
          <a:xfrm>
            <a:off x="811305" y="1037825"/>
            <a:ext cx="1866271" cy="1956891"/>
            <a:chOff x="810691" y="976587"/>
            <a:chExt cx="1866488" cy="1957118"/>
          </a:xfrm>
        </p:grpSpPr>
        <p:sp>
          <p:nvSpPr>
            <p:cNvPr id="8" name="Google Shape;118;p3">
              <a:extLst>
                <a:ext uri="{FF2B5EF4-FFF2-40B4-BE49-F238E27FC236}">
                  <a16:creationId xmlns:a16="http://schemas.microsoft.com/office/drawing/2014/main" id="{ED58CB75-4E55-7DF9-6A66-398254E35A03}"/>
                </a:ext>
              </a:extLst>
            </p:cNvPr>
            <p:cNvSpPr/>
            <p:nvPr/>
          </p:nvSpPr>
          <p:spPr>
            <a:xfrm>
              <a:off x="945197" y="1124874"/>
              <a:ext cx="1731982"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57" tIns="77002" rIns="134757" bIns="77002" anchor="ctr" anchorCtr="0">
              <a:noAutofit/>
            </a:bodyPr>
            <a:lstStyle/>
            <a:p>
              <a:pPr marL="0" marR="0" lvl="0" indent="0" algn="ctr" defTabSz="912011" eaLnBrk="1" fontAlgn="auto" latinLnBrk="0" hangingPunct="0">
                <a:lnSpc>
                  <a:spcPct val="90000"/>
                </a:lnSpc>
                <a:spcBef>
                  <a:spcPts val="0"/>
                </a:spcBef>
                <a:spcAft>
                  <a:spcPts val="0"/>
                </a:spcAft>
                <a:buClrTx/>
                <a:buSzPts val="2800"/>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Helvetica Neue"/>
                  <a:sym typeface="Helvetica Neue"/>
                </a:rPr>
                <a:t>Coordinated planning</a:t>
              </a:r>
              <a:endParaRPr kumimoji="0" sz="1100" b="1" i="0" u="none" strike="noStrike" kern="0" cap="none" spc="0" normalizeH="0" baseline="0" noProof="0" dirty="0">
                <a:ln>
                  <a:noFill/>
                </a:ln>
                <a:solidFill>
                  <a:prstClr val="white"/>
                </a:solidFill>
                <a:effectLst/>
                <a:uLnTx/>
                <a:uFillTx/>
                <a:latin typeface="Arial" panose="020B0604020202020204" pitchFamily="34" charset="0"/>
                <a:ea typeface="Helvetica Neue"/>
                <a:sym typeface="Helvetica Neue"/>
              </a:endParaRPr>
            </a:p>
          </p:txBody>
        </p:sp>
        <p:sp>
          <p:nvSpPr>
            <p:cNvPr id="10" name="Google Shape;120;p3">
              <a:extLst>
                <a:ext uri="{FF2B5EF4-FFF2-40B4-BE49-F238E27FC236}">
                  <a16:creationId xmlns:a16="http://schemas.microsoft.com/office/drawing/2014/main" id="{6DD1FCD4-3C17-1DBA-6641-C74612A96EFC}"/>
                </a:ext>
              </a:extLst>
            </p:cNvPr>
            <p:cNvSpPr/>
            <p:nvPr/>
          </p:nvSpPr>
          <p:spPr>
            <a:xfrm>
              <a:off x="810691" y="976587"/>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3" tIns="69972" rIns="92623" bIns="69972" anchor="ctr" anchorCtr="0">
              <a:noAutofit/>
            </a:bodyPr>
            <a:lstStyle/>
            <a:p>
              <a:pPr marL="0" marR="0" lvl="0" indent="0" algn="ctr" defTabSz="912011" eaLnBrk="1" fontAlgn="auto" latinLnBrk="0" hangingPunct="0">
                <a:lnSpc>
                  <a:spcPct val="90000"/>
                </a:lnSpc>
                <a:spcBef>
                  <a:spcPts val="0"/>
                </a:spcBef>
                <a:spcAft>
                  <a:spcPts val="0"/>
                </a:spcAft>
                <a:buClrTx/>
                <a:buSzPts val="2384"/>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pitchFamily="34" charset="0"/>
                  <a:ea typeface="Helvetica Neue"/>
                  <a:sym typeface="Helvetica Neue"/>
                </a:rPr>
                <a:t>a</a:t>
              </a:r>
              <a:endParaRPr kumimoji="0" sz="500" b="0" i="0" u="none" strike="noStrike" kern="0" cap="none" spc="0" normalizeH="0" baseline="0" noProof="0">
                <a:ln>
                  <a:noFill/>
                </a:ln>
                <a:solidFill>
                  <a:sysClr val="windowText" lastClr="000000"/>
                </a:solidFill>
                <a:effectLst/>
                <a:uLnTx/>
                <a:uFillTx/>
                <a:latin typeface="Arial" panose="020B0604020202020204" pitchFamily="34" charset="0"/>
                <a:sym typeface="Arial"/>
              </a:endParaRPr>
            </a:p>
          </p:txBody>
        </p:sp>
        <p:sp>
          <p:nvSpPr>
            <p:cNvPr id="11" name="Google Shape;121;p3">
              <a:extLst>
                <a:ext uri="{FF2B5EF4-FFF2-40B4-BE49-F238E27FC236}">
                  <a16:creationId xmlns:a16="http://schemas.microsoft.com/office/drawing/2014/main" id="{8E2F066A-854A-90BF-24AA-3023DCBA5A86}"/>
                </a:ext>
              </a:extLst>
            </p:cNvPr>
            <p:cNvSpPr/>
            <p:nvPr/>
          </p:nvSpPr>
          <p:spPr>
            <a:xfrm>
              <a:off x="945197" y="1673266"/>
              <a:ext cx="1731982"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2" tIns="101062" rIns="134757" bIns="151599" anchor="t" anchorCtr="0">
              <a:noAutofit/>
            </a:bodyPr>
            <a:lstStyle/>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Coordinated development of HV grid</a:t>
              </a:r>
              <a:endPar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Med Masterplan</a:t>
              </a:r>
              <a:endPar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endParaRPr kumimoji="0"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p:txBody>
        </p:sp>
      </p:grpSp>
      <p:grpSp>
        <p:nvGrpSpPr>
          <p:cNvPr id="12" name="Gruppo 37">
            <a:extLst>
              <a:ext uri="{FF2B5EF4-FFF2-40B4-BE49-F238E27FC236}">
                <a16:creationId xmlns:a16="http://schemas.microsoft.com/office/drawing/2014/main" id="{BEFA8F2E-8C5F-8685-1686-B363FF4EF965}"/>
              </a:ext>
            </a:extLst>
          </p:cNvPr>
          <p:cNvGrpSpPr/>
          <p:nvPr/>
        </p:nvGrpSpPr>
        <p:grpSpPr>
          <a:xfrm>
            <a:off x="6092153" y="1038540"/>
            <a:ext cx="1890818" cy="1957338"/>
            <a:chOff x="6142390" y="977302"/>
            <a:chExt cx="1891037" cy="1957566"/>
          </a:xfrm>
        </p:grpSpPr>
        <p:sp>
          <p:nvSpPr>
            <p:cNvPr id="13" name="Google Shape;119;p3">
              <a:extLst>
                <a:ext uri="{FF2B5EF4-FFF2-40B4-BE49-F238E27FC236}">
                  <a16:creationId xmlns:a16="http://schemas.microsoft.com/office/drawing/2014/main" id="{D6428A9A-AEEB-8144-C595-BE7DE07176A2}"/>
                </a:ext>
              </a:extLst>
            </p:cNvPr>
            <p:cNvSpPr/>
            <p:nvPr/>
          </p:nvSpPr>
          <p:spPr>
            <a:xfrm>
              <a:off x="6275160" y="1674429"/>
              <a:ext cx="1758267"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2" tIns="101062" rIns="134757" bIns="151599" anchor="t" anchorCtr="0">
              <a:noAutofit/>
            </a:bodyPr>
            <a:lstStyle/>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Training</a:t>
              </a:r>
              <a:endParaRPr kumimoji="0"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Knowledge Sharing programs</a:t>
              </a:r>
              <a:endParaRPr kumimoji="0"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p:txBody>
        </p:sp>
        <p:sp>
          <p:nvSpPr>
            <p:cNvPr id="14" name="Google Shape;124;p3">
              <a:extLst>
                <a:ext uri="{FF2B5EF4-FFF2-40B4-BE49-F238E27FC236}">
                  <a16:creationId xmlns:a16="http://schemas.microsoft.com/office/drawing/2014/main" id="{1169FDA2-A800-E7CD-26F3-743E4886775D}"/>
                </a:ext>
              </a:extLst>
            </p:cNvPr>
            <p:cNvSpPr/>
            <p:nvPr/>
          </p:nvSpPr>
          <p:spPr>
            <a:xfrm>
              <a:off x="6275160" y="1124874"/>
              <a:ext cx="1758267"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57" tIns="77002" rIns="134757" bIns="77002" anchor="ctr" anchorCtr="0">
              <a:noAutofit/>
            </a:bodyPr>
            <a:lstStyle/>
            <a:p>
              <a:pPr marL="0" marR="0" lvl="0" indent="0" algn="ctr" defTabSz="912011" eaLnBrk="1" fontAlgn="auto" latinLnBrk="0" hangingPunct="0">
                <a:lnSpc>
                  <a:spcPct val="90000"/>
                </a:lnSpc>
                <a:spcBef>
                  <a:spcPts val="0"/>
                </a:spcBef>
                <a:spcAft>
                  <a:spcPts val="0"/>
                </a:spcAft>
                <a:buClrTx/>
                <a:buSzPts val="2800"/>
                <a:buFontTx/>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ea typeface="Helvetica Neue"/>
                  <a:sym typeface="Helvetica Neue"/>
                </a:rPr>
                <a:t>Capacity building </a:t>
              </a:r>
              <a:endParaRPr kumimoji="0" sz="1100" b="1" i="0" u="none" strike="noStrike" kern="0" cap="none" spc="0" normalizeH="0" baseline="0" noProof="0">
                <a:ln>
                  <a:noFill/>
                </a:ln>
                <a:solidFill>
                  <a:prstClr val="white"/>
                </a:solidFill>
                <a:effectLst/>
                <a:uLnTx/>
                <a:uFillTx/>
                <a:latin typeface="Arial" panose="020B0604020202020204" pitchFamily="34" charset="0"/>
                <a:ea typeface="Helvetica Neue"/>
                <a:sym typeface="Helvetica Neue"/>
              </a:endParaRPr>
            </a:p>
          </p:txBody>
        </p:sp>
        <p:sp>
          <p:nvSpPr>
            <p:cNvPr id="15" name="Google Shape;125;p3">
              <a:extLst>
                <a:ext uri="{FF2B5EF4-FFF2-40B4-BE49-F238E27FC236}">
                  <a16:creationId xmlns:a16="http://schemas.microsoft.com/office/drawing/2014/main" id="{035BE92C-0B7D-461B-BDFA-4A89C1387012}"/>
                </a:ext>
              </a:extLst>
            </p:cNvPr>
            <p:cNvSpPr/>
            <p:nvPr/>
          </p:nvSpPr>
          <p:spPr>
            <a:xfrm>
              <a:off x="6142390" y="977302"/>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3" tIns="69972" rIns="92623" bIns="69972" anchor="ctr" anchorCtr="0">
              <a:noAutofit/>
            </a:bodyPr>
            <a:lstStyle/>
            <a:p>
              <a:pPr marL="0" marR="0" lvl="0" indent="0" algn="ctr" defTabSz="912011" eaLnBrk="1" fontAlgn="auto" latinLnBrk="0" hangingPunct="0">
                <a:lnSpc>
                  <a:spcPct val="90000"/>
                </a:lnSpc>
                <a:spcBef>
                  <a:spcPts val="0"/>
                </a:spcBef>
                <a:spcAft>
                  <a:spcPts val="0"/>
                </a:spcAft>
                <a:buClrTx/>
                <a:buSzPts val="2384"/>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pitchFamily="34" charset="0"/>
                  <a:ea typeface="Helvetica Neue"/>
                  <a:sym typeface="Helvetica Neue"/>
                </a:rPr>
                <a:t>c</a:t>
              </a:r>
              <a:endParaRPr kumimoji="0" sz="500" b="0" i="0" u="none" strike="noStrike" kern="0" cap="none" spc="0" normalizeH="0" baseline="0" noProof="0">
                <a:ln>
                  <a:noFill/>
                </a:ln>
                <a:solidFill>
                  <a:sysClr val="windowText" lastClr="000000"/>
                </a:solidFill>
                <a:effectLst/>
                <a:uLnTx/>
                <a:uFillTx/>
                <a:latin typeface="Arial" panose="020B0604020202020204" pitchFamily="34" charset="0"/>
                <a:sym typeface="Arial"/>
              </a:endParaRPr>
            </a:p>
          </p:txBody>
        </p:sp>
      </p:grpSp>
      <p:pic>
        <p:nvPicPr>
          <p:cNvPr id="16" name="Google Shape;126;p3">
            <a:extLst>
              <a:ext uri="{FF2B5EF4-FFF2-40B4-BE49-F238E27FC236}">
                <a16:creationId xmlns:a16="http://schemas.microsoft.com/office/drawing/2014/main" id="{DC2B239D-3A4A-1C35-ACD2-7257FAF5606D}"/>
              </a:ext>
            </a:extLst>
          </p:cNvPr>
          <p:cNvPicPr preferRelativeResize="0"/>
          <p:nvPr/>
        </p:nvPicPr>
        <p:blipFill rotWithShape="1">
          <a:blip r:embed="rId3">
            <a:alphaModFix/>
          </a:blip>
          <a:srcRect/>
          <a:stretch/>
        </p:blipFill>
        <p:spPr>
          <a:xfrm>
            <a:off x="1233282" y="4178403"/>
            <a:ext cx="1439832" cy="1619812"/>
          </a:xfrm>
          <a:prstGeom prst="rect">
            <a:avLst/>
          </a:prstGeom>
          <a:noFill/>
          <a:ln w="9525" cap="flat" cmpd="sng">
            <a:solidFill>
              <a:srgbClr val="4F81BD"/>
            </a:solidFill>
            <a:prstDash val="solid"/>
            <a:round/>
            <a:headEnd type="none" w="sm" len="sm"/>
            <a:tailEnd type="none" w="sm" len="sm"/>
          </a:ln>
        </p:spPr>
      </p:pic>
      <p:pic>
        <p:nvPicPr>
          <p:cNvPr id="17" name="Google Shape;127;p3" descr="mpi">
            <a:extLst>
              <a:ext uri="{FF2B5EF4-FFF2-40B4-BE49-F238E27FC236}">
                <a16:creationId xmlns:a16="http://schemas.microsoft.com/office/drawing/2014/main" id="{A57D691C-E19A-794F-5247-5C2667073D7B}"/>
              </a:ext>
            </a:extLst>
          </p:cNvPr>
          <p:cNvPicPr preferRelativeResize="0"/>
          <p:nvPr/>
        </p:nvPicPr>
        <p:blipFill rotWithShape="1">
          <a:blip r:embed="rId4">
            <a:alphaModFix/>
          </a:blip>
          <a:srcRect/>
          <a:stretch/>
        </p:blipFill>
        <p:spPr>
          <a:xfrm>
            <a:off x="4012820" y="4161119"/>
            <a:ext cx="1439832" cy="1619812"/>
          </a:xfrm>
          <a:prstGeom prst="rect">
            <a:avLst/>
          </a:prstGeom>
          <a:noFill/>
          <a:ln w="9525" cap="flat" cmpd="sng">
            <a:solidFill>
              <a:srgbClr val="4F81BD"/>
            </a:solidFill>
            <a:prstDash val="solid"/>
            <a:round/>
            <a:headEnd type="none" w="sm" len="sm"/>
            <a:tailEnd type="none" w="sm" len="sm"/>
          </a:ln>
        </p:spPr>
      </p:pic>
      <p:grpSp>
        <p:nvGrpSpPr>
          <p:cNvPr id="18" name="Gruppo 36">
            <a:extLst>
              <a:ext uri="{FF2B5EF4-FFF2-40B4-BE49-F238E27FC236}">
                <a16:creationId xmlns:a16="http://schemas.microsoft.com/office/drawing/2014/main" id="{EF96C554-2634-16CC-3A05-05622A8AE3D0}"/>
              </a:ext>
            </a:extLst>
          </p:cNvPr>
          <p:cNvGrpSpPr/>
          <p:nvPr/>
        </p:nvGrpSpPr>
        <p:grpSpPr>
          <a:xfrm>
            <a:off x="3447360" y="1052403"/>
            <a:ext cx="1875010" cy="1942315"/>
            <a:chOff x="3360253" y="991165"/>
            <a:chExt cx="1875227" cy="1942540"/>
          </a:xfrm>
        </p:grpSpPr>
        <p:sp>
          <p:nvSpPr>
            <p:cNvPr id="19" name="Google Shape;122;p3">
              <a:extLst>
                <a:ext uri="{FF2B5EF4-FFF2-40B4-BE49-F238E27FC236}">
                  <a16:creationId xmlns:a16="http://schemas.microsoft.com/office/drawing/2014/main" id="{F1F32B1C-58CB-08EA-C562-E1AA01A32AD2}"/>
                </a:ext>
              </a:extLst>
            </p:cNvPr>
            <p:cNvSpPr/>
            <p:nvPr/>
          </p:nvSpPr>
          <p:spPr>
            <a:xfrm>
              <a:off x="3503498" y="1124874"/>
              <a:ext cx="1731982"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57" tIns="77002" rIns="134757" bIns="77002" anchor="ctr" anchorCtr="0">
              <a:noAutofit/>
            </a:bodyPr>
            <a:lstStyle/>
            <a:p>
              <a:pPr marL="0" marR="0" lvl="0" indent="0" algn="ctr" defTabSz="912011" eaLnBrk="1" fontAlgn="auto" latinLnBrk="0" hangingPunct="0">
                <a:lnSpc>
                  <a:spcPct val="90000"/>
                </a:lnSpc>
                <a:spcBef>
                  <a:spcPts val="0"/>
                </a:spcBef>
                <a:spcAft>
                  <a:spcPts val="0"/>
                </a:spcAft>
                <a:buClrTx/>
                <a:buSzPts val="2800"/>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Helvetica Neue"/>
                  <a:sym typeface="Helvetica Neue"/>
                </a:rPr>
                <a:t>Common rules </a:t>
              </a:r>
              <a:endParaRPr kumimoji="0" sz="1100" b="1" i="0" u="none" strike="noStrike" kern="0" cap="none" spc="0" normalizeH="0" baseline="0" noProof="0" dirty="0">
                <a:ln>
                  <a:noFill/>
                </a:ln>
                <a:solidFill>
                  <a:prstClr val="white"/>
                </a:solidFill>
                <a:effectLst/>
                <a:uLnTx/>
                <a:uFillTx/>
                <a:latin typeface="Arial" panose="020B0604020202020204" pitchFamily="34" charset="0"/>
                <a:ea typeface="Helvetica Neue"/>
                <a:sym typeface="Helvetica Neue"/>
              </a:endParaRPr>
            </a:p>
          </p:txBody>
        </p:sp>
        <p:sp>
          <p:nvSpPr>
            <p:cNvPr id="20" name="Google Shape;123;p3">
              <a:extLst>
                <a:ext uri="{FF2B5EF4-FFF2-40B4-BE49-F238E27FC236}">
                  <a16:creationId xmlns:a16="http://schemas.microsoft.com/office/drawing/2014/main" id="{CA4E8C21-1512-5992-1D77-873FF8B1B52E}"/>
                </a:ext>
              </a:extLst>
            </p:cNvPr>
            <p:cNvSpPr/>
            <p:nvPr/>
          </p:nvSpPr>
          <p:spPr>
            <a:xfrm>
              <a:off x="3503498" y="1673266"/>
              <a:ext cx="1731982"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1F497D">
                  <a:alpha val="88627"/>
                </a:srgbClr>
              </a:solidFill>
              <a:prstDash val="solid"/>
              <a:round/>
              <a:headEnd type="none" w="sm" len="sm"/>
              <a:tailEnd type="none" w="sm" len="sm"/>
            </a:ln>
          </p:spPr>
          <p:txBody>
            <a:bodyPr spcFirstLastPara="1" wrap="square" lIns="101062" tIns="101062" rIns="134757" bIns="151599" anchor="t" anchorCtr="0">
              <a:noAutofit/>
            </a:bodyPr>
            <a:lstStyle/>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Power System interoperability</a:t>
              </a:r>
              <a:endPar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Mediterranean Grid Code</a:t>
              </a:r>
            </a:p>
          </p:txBody>
        </p:sp>
        <p:sp>
          <p:nvSpPr>
            <p:cNvPr id="21" name="Google Shape;128;p3">
              <a:extLst>
                <a:ext uri="{FF2B5EF4-FFF2-40B4-BE49-F238E27FC236}">
                  <a16:creationId xmlns:a16="http://schemas.microsoft.com/office/drawing/2014/main" id="{8C3EA2F0-7B3D-8739-4557-76624F43B196}"/>
                </a:ext>
              </a:extLst>
            </p:cNvPr>
            <p:cNvSpPr/>
            <p:nvPr/>
          </p:nvSpPr>
          <p:spPr>
            <a:xfrm>
              <a:off x="3360253" y="991165"/>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3" tIns="69972" rIns="92623" bIns="69972" anchor="ctr" anchorCtr="0">
              <a:noAutofit/>
            </a:bodyPr>
            <a:lstStyle/>
            <a:p>
              <a:pPr marL="0" marR="0" lvl="0" indent="0" algn="ctr" defTabSz="912011" eaLnBrk="1" fontAlgn="auto" latinLnBrk="0" hangingPunct="0">
                <a:lnSpc>
                  <a:spcPct val="90000"/>
                </a:lnSpc>
                <a:spcBef>
                  <a:spcPts val="0"/>
                </a:spcBef>
                <a:spcAft>
                  <a:spcPts val="0"/>
                </a:spcAft>
                <a:buClrTx/>
                <a:buSzPts val="2384"/>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pitchFamily="34" charset="0"/>
                  <a:ea typeface="Helvetica Neue"/>
                  <a:sym typeface="Helvetica Neue"/>
                </a:rPr>
                <a:t>b</a:t>
              </a:r>
              <a:endParaRPr kumimoji="0" sz="500" b="0" i="0" u="none" strike="noStrike" kern="0" cap="none" spc="0" normalizeH="0" baseline="0" noProof="0">
                <a:ln>
                  <a:noFill/>
                </a:ln>
                <a:solidFill>
                  <a:sysClr val="windowText" lastClr="000000"/>
                </a:solidFill>
                <a:effectLst/>
                <a:uLnTx/>
                <a:uFillTx/>
                <a:latin typeface="Arial" panose="020B0604020202020204" pitchFamily="34" charset="0"/>
                <a:sym typeface="Arial"/>
              </a:endParaRPr>
            </a:p>
          </p:txBody>
        </p:sp>
      </p:grpSp>
      <p:sp>
        <p:nvSpPr>
          <p:cNvPr id="22" name="Google Shape;131;p3">
            <a:extLst>
              <a:ext uri="{FF2B5EF4-FFF2-40B4-BE49-F238E27FC236}">
                <a16:creationId xmlns:a16="http://schemas.microsoft.com/office/drawing/2014/main" id="{C4FC2003-CC6F-1832-7CD0-CC4A6677BF8C}"/>
              </a:ext>
            </a:extLst>
          </p:cNvPr>
          <p:cNvSpPr txBox="1"/>
          <p:nvPr/>
        </p:nvSpPr>
        <p:spPr>
          <a:xfrm rot="19800121">
            <a:off x="2967483" y="3701667"/>
            <a:ext cx="821842" cy="212506"/>
          </a:xfrm>
          <a:prstGeom prst="rect">
            <a:avLst/>
          </a:prstGeom>
          <a:noFill/>
          <a:ln>
            <a:noFill/>
          </a:ln>
        </p:spPr>
        <p:txBody>
          <a:bodyPr spcFirstLastPara="1" wrap="square" lIns="45588" tIns="45588" rIns="45588" bIns="45588" anchor="ctr" anchorCtr="0">
            <a:noAutofit/>
          </a:bodyPr>
          <a:lstStyle/>
          <a:p>
            <a:pPr marL="0" marR="0" lvl="0" indent="0" algn="ctr" defTabSz="912011" eaLnBrk="1" fontAlgn="auto" latinLnBrk="0" hangingPunct="0">
              <a:lnSpc>
                <a:spcPct val="100000"/>
              </a:lnSpc>
              <a:spcBef>
                <a:spcPts val="0"/>
              </a:spcBef>
              <a:spcAft>
                <a:spcPts val="0"/>
              </a:spcAft>
              <a:buClr>
                <a:srgbClr val="000000"/>
              </a:buClr>
              <a:buSzPts val="2400"/>
              <a:buFontTx/>
              <a:buNone/>
              <a:tabLst/>
              <a:defRPr/>
            </a:pPr>
            <a:r>
              <a:rPr kumimoji="0" lang="en-US" sz="1050" b="0" i="0" u="none" strike="noStrike" kern="0" cap="none" spc="0" normalizeH="0" baseline="0" noProof="0">
                <a:ln>
                  <a:noFill/>
                </a:ln>
                <a:solidFill>
                  <a:srgbClr val="000000"/>
                </a:solidFill>
                <a:effectLst/>
                <a:uLnTx/>
                <a:uFillTx/>
                <a:latin typeface="Arial" panose="020B0604020202020204" pitchFamily="34" charset="0"/>
                <a:ea typeface="Helvetica Neue"/>
                <a:sym typeface="Helvetica Neue"/>
              </a:rPr>
              <a:t>2018</a:t>
            </a:r>
            <a:endParaRPr kumimoji="0" sz="1050" b="0" i="0" u="none" strike="noStrike" kern="0" cap="none" spc="0" normalizeH="0" baseline="0" noProof="0">
              <a:ln>
                <a:noFill/>
              </a:ln>
              <a:solidFill>
                <a:srgbClr val="000000"/>
              </a:solidFill>
              <a:effectLst/>
              <a:uLnTx/>
              <a:uFillTx/>
              <a:latin typeface="Arial" panose="020B0604020202020204" pitchFamily="34" charset="0"/>
              <a:ea typeface="Helvetica Neue"/>
              <a:sym typeface="Helvetica Neue"/>
            </a:endParaRPr>
          </a:p>
        </p:txBody>
      </p:sp>
      <p:sp>
        <p:nvSpPr>
          <p:cNvPr id="23" name="Google Shape;132;p3">
            <a:extLst>
              <a:ext uri="{FF2B5EF4-FFF2-40B4-BE49-F238E27FC236}">
                <a16:creationId xmlns:a16="http://schemas.microsoft.com/office/drawing/2014/main" id="{96A03B4C-FA0F-1889-DA90-09A3E0CF7E99}"/>
              </a:ext>
            </a:extLst>
          </p:cNvPr>
          <p:cNvSpPr txBox="1"/>
          <p:nvPr/>
        </p:nvSpPr>
        <p:spPr>
          <a:xfrm rot="19800121">
            <a:off x="5862767" y="3629352"/>
            <a:ext cx="821842" cy="212506"/>
          </a:xfrm>
          <a:prstGeom prst="rect">
            <a:avLst/>
          </a:prstGeom>
          <a:noFill/>
          <a:ln>
            <a:noFill/>
          </a:ln>
        </p:spPr>
        <p:txBody>
          <a:bodyPr spcFirstLastPara="1" wrap="square" lIns="45588" tIns="45588" rIns="45588" bIns="45588" anchor="ctr" anchorCtr="0">
            <a:noAutofit/>
          </a:bodyPr>
          <a:lstStyle/>
          <a:p>
            <a:pPr marL="0" marR="0" lvl="0" indent="0" algn="ctr" defTabSz="912011" eaLnBrk="1" fontAlgn="auto" latinLnBrk="0" hangingPunct="0">
              <a:lnSpc>
                <a:spcPct val="100000"/>
              </a:lnSpc>
              <a:spcBef>
                <a:spcPts val="0"/>
              </a:spcBef>
              <a:spcAft>
                <a:spcPts val="0"/>
              </a:spcAft>
              <a:buClr>
                <a:srgbClr val="000000"/>
              </a:buClr>
              <a:buSzPts val="2400"/>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rPr>
              <a:t>2020</a:t>
            </a:r>
            <a:endParaRPr kumimoji="0"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endParaRPr>
          </a:p>
        </p:txBody>
      </p:sp>
      <p:sp>
        <p:nvSpPr>
          <p:cNvPr id="24" name="Google Shape;133;p3">
            <a:extLst>
              <a:ext uri="{FF2B5EF4-FFF2-40B4-BE49-F238E27FC236}">
                <a16:creationId xmlns:a16="http://schemas.microsoft.com/office/drawing/2014/main" id="{BC0AD49F-409F-AD1F-C4E9-D5EBB6092F98}"/>
              </a:ext>
            </a:extLst>
          </p:cNvPr>
          <p:cNvSpPr txBox="1"/>
          <p:nvPr/>
        </p:nvSpPr>
        <p:spPr>
          <a:xfrm rot="19800121">
            <a:off x="8219679" y="3587209"/>
            <a:ext cx="821842" cy="212506"/>
          </a:xfrm>
          <a:prstGeom prst="rect">
            <a:avLst/>
          </a:prstGeom>
          <a:noFill/>
          <a:ln>
            <a:noFill/>
          </a:ln>
        </p:spPr>
        <p:txBody>
          <a:bodyPr spcFirstLastPara="1" wrap="square" lIns="45588" tIns="45588" rIns="45588" bIns="45588" anchor="ctr" anchorCtr="0">
            <a:noAutofit/>
          </a:bodyPr>
          <a:lstStyle/>
          <a:p>
            <a:pPr marL="0" marR="0" lvl="0" indent="0" algn="ctr" defTabSz="912011" eaLnBrk="1" fontAlgn="auto" latinLnBrk="0" hangingPunct="0">
              <a:lnSpc>
                <a:spcPct val="100000"/>
              </a:lnSpc>
              <a:spcBef>
                <a:spcPts val="0"/>
              </a:spcBef>
              <a:spcAft>
                <a:spcPts val="0"/>
              </a:spcAft>
              <a:buClr>
                <a:srgbClr val="000000"/>
              </a:buClr>
              <a:buSzPts val="2400"/>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rPr>
              <a:t>2023</a:t>
            </a:r>
            <a:endParaRPr kumimoji="0"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endParaRPr>
          </a:p>
        </p:txBody>
      </p:sp>
      <p:grpSp>
        <p:nvGrpSpPr>
          <p:cNvPr id="25" name="Gruppo 38">
            <a:extLst>
              <a:ext uri="{FF2B5EF4-FFF2-40B4-BE49-F238E27FC236}">
                <a16:creationId xmlns:a16="http://schemas.microsoft.com/office/drawing/2014/main" id="{4E93338E-38C7-5487-4C32-5F043189433C}"/>
              </a:ext>
            </a:extLst>
          </p:cNvPr>
          <p:cNvGrpSpPr/>
          <p:nvPr/>
        </p:nvGrpSpPr>
        <p:grpSpPr>
          <a:xfrm>
            <a:off x="8752755" y="1052397"/>
            <a:ext cx="2556535" cy="1957340"/>
            <a:chOff x="8753062" y="991161"/>
            <a:chExt cx="2428451" cy="1957568"/>
          </a:xfrm>
        </p:grpSpPr>
        <p:sp>
          <p:nvSpPr>
            <p:cNvPr id="26" name="Google Shape;134;p3">
              <a:extLst>
                <a:ext uri="{FF2B5EF4-FFF2-40B4-BE49-F238E27FC236}">
                  <a16:creationId xmlns:a16="http://schemas.microsoft.com/office/drawing/2014/main" id="{154409C3-FEF5-6B83-7D53-292135237C83}"/>
                </a:ext>
              </a:extLst>
            </p:cNvPr>
            <p:cNvSpPr/>
            <p:nvPr/>
          </p:nvSpPr>
          <p:spPr>
            <a:xfrm>
              <a:off x="8885835" y="1688290"/>
              <a:ext cx="2295678" cy="1260439"/>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9019"/>
              </a:srgbClr>
            </a:solidFill>
            <a:ln w="25400" cap="flat" cmpd="sng">
              <a:solidFill>
                <a:srgbClr val="1F497D">
                  <a:alpha val="89019"/>
                </a:srgbClr>
              </a:solidFill>
              <a:prstDash val="solid"/>
              <a:round/>
              <a:headEnd type="none" w="sm" len="sm"/>
              <a:tailEnd type="none" w="sm" len="sm"/>
            </a:ln>
          </p:spPr>
          <p:txBody>
            <a:bodyPr spcFirstLastPara="1" wrap="square" lIns="101062" tIns="101062" rIns="134757" bIns="151599" anchor="t" anchorCtr="0">
              <a:noAutofit/>
            </a:bodyPr>
            <a:lstStyle/>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sym typeface="Helvetica Neue"/>
                </a:rPr>
                <a:t>Coordinated Adequacy assessments</a:t>
              </a: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r>
                <a:rPr kumimoji="0" lang="it-IT" sz="1400" b="0" i="0" u="none" strike="noStrike" kern="0" cap="none" spc="0" normalizeH="0" baseline="0" noProof="0" dirty="0" err="1">
                  <a:ln>
                    <a:noFill/>
                  </a:ln>
                  <a:solidFill>
                    <a:srgbClr val="002060"/>
                  </a:solidFill>
                  <a:effectLst/>
                  <a:uLnTx/>
                  <a:uFillTx/>
                  <a:latin typeface="Arial" panose="020B0604020202020204" pitchFamily="34" charset="0"/>
                  <a:sym typeface="Arial"/>
                </a:rPr>
                <a:t>Interconnected</a:t>
              </a:r>
              <a:r>
                <a:rPr kumimoji="0" lang="it-IT" sz="1400" b="0" i="0" u="none" strike="noStrike" kern="0" cap="none" spc="0" normalizeH="0" baseline="0" noProof="0" dirty="0">
                  <a:ln>
                    <a:noFill/>
                  </a:ln>
                  <a:solidFill>
                    <a:srgbClr val="002060"/>
                  </a:solidFill>
                  <a:effectLst/>
                  <a:uLnTx/>
                  <a:uFillTx/>
                  <a:latin typeface="Arial" panose="020B0604020202020204" pitchFamily="34" charset="0"/>
                  <a:sym typeface="Arial"/>
                </a:rPr>
                <a:t> </a:t>
              </a:r>
              <a:r>
                <a:rPr kumimoji="0" lang="it-IT" sz="1400" b="0" i="0" u="none" strike="noStrike" kern="0" cap="none" spc="0" normalizeH="0" baseline="0" noProof="0" dirty="0" err="1">
                  <a:ln>
                    <a:noFill/>
                  </a:ln>
                  <a:solidFill>
                    <a:srgbClr val="002060"/>
                  </a:solidFill>
                  <a:effectLst/>
                  <a:uLnTx/>
                  <a:uFillTx/>
                  <a:latin typeface="Arial" panose="020B0604020202020204" pitchFamily="34" charset="0"/>
                  <a:sym typeface="Arial"/>
                </a:rPr>
                <a:t>Electricity</a:t>
              </a:r>
              <a:r>
                <a:rPr kumimoji="0" lang="it-IT" sz="1400" b="0" i="0" u="none" strike="noStrike" kern="0" cap="none" spc="0" normalizeH="0" baseline="0" noProof="0" dirty="0">
                  <a:ln>
                    <a:noFill/>
                  </a:ln>
                  <a:solidFill>
                    <a:srgbClr val="002060"/>
                  </a:solidFill>
                  <a:effectLst/>
                  <a:uLnTx/>
                  <a:uFillTx/>
                  <a:latin typeface="Arial" panose="020B0604020202020204" pitchFamily="34" charset="0"/>
                  <a:sym typeface="Arial"/>
                </a:rPr>
                <a:t> Exchange Zones</a:t>
              </a:r>
            </a:p>
            <a:p>
              <a:pPr marL="180502" marR="0" lvl="1" indent="-180502" algn="ctr" defTabSz="912011" eaLnBrk="1" fontAlgn="auto" latinLnBrk="0" hangingPunct="0">
                <a:lnSpc>
                  <a:spcPct val="100000"/>
                </a:lnSpc>
                <a:spcBef>
                  <a:spcPts val="0"/>
                </a:spcBef>
                <a:spcAft>
                  <a:spcPts val="1197"/>
                </a:spcAft>
                <a:buClrTx/>
                <a:buSzPct val="100000"/>
                <a:buFont typeface="Arial" panose="020B0604020202020204" pitchFamily="34" charset="0"/>
                <a:buChar char="•"/>
                <a:tabLst/>
                <a:defRPr/>
              </a:pPr>
              <a:endParaRPr kumimoji="0" lang="it-IT" sz="1400" b="0" i="0" u="none" strike="noStrike" kern="0" cap="none" spc="0" normalizeH="0" baseline="0" noProof="0" dirty="0">
                <a:ln>
                  <a:noFill/>
                </a:ln>
                <a:solidFill>
                  <a:srgbClr val="002060"/>
                </a:solidFill>
                <a:effectLst/>
                <a:uLnTx/>
                <a:uFillTx/>
                <a:latin typeface="Arial" panose="020B0604020202020204" pitchFamily="34" charset="0"/>
                <a:sym typeface="Arial"/>
              </a:endParaRPr>
            </a:p>
          </p:txBody>
        </p:sp>
        <p:sp>
          <p:nvSpPr>
            <p:cNvPr id="27" name="Google Shape;135;p3">
              <a:extLst>
                <a:ext uri="{FF2B5EF4-FFF2-40B4-BE49-F238E27FC236}">
                  <a16:creationId xmlns:a16="http://schemas.microsoft.com/office/drawing/2014/main" id="{82913E8E-4678-DAE4-A47B-3B41FED8920D}"/>
                </a:ext>
              </a:extLst>
            </p:cNvPr>
            <p:cNvSpPr/>
            <p:nvPr/>
          </p:nvSpPr>
          <p:spPr>
            <a:xfrm>
              <a:off x="8885835" y="1138734"/>
              <a:ext cx="2295678" cy="532562"/>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rgbClr val="1F497D"/>
            </a:solidFill>
            <a:ln w="25400" cap="flat" cmpd="sng">
              <a:solidFill>
                <a:srgbClr val="4F81BD"/>
              </a:solidFill>
              <a:prstDash val="solid"/>
              <a:round/>
              <a:headEnd type="none" w="sm" len="sm"/>
              <a:tailEnd type="none" w="sm" len="sm"/>
            </a:ln>
          </p:spPr>
          <p:txBody>
            <a:bodyPr spcFirstLastPara="1" wrap="square" lIns="134757" tIns="77002" rIns="134757" bIns="77002" anchor="ctr" anchorCtr="0">
              <a:noAutofit/>
            </a:bodyPr>
            <a:lstStyle/>
            <a:p>
              <a:pPr marL="0" marR="0" lvl="0" indent="0" algn="ctr" defTabSz="912011" eaLnBrk="1" fontAlgn="auto" latinLnBrk="0" hangingPunct="0">
                <a:lnSpc>
                  <a:spcPct val="90000"/>
                </a:lnSpc>
                <a:spcBef>
                  <a:spcPts val="0"/>
                </a:spcBef>
                <a:spcAft>
                  <a:spcPts val="0"/>
                </a:spcAft>
                <a:buClrTx/>
                <a:buSzPts val="2800"/>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Helvetica Neue"/>
                  <a:sym typeface="Helvetica Neue"/>
                </a:rPr>
                <a:t>Enhance coordination in operations </a:t>
              </a:r>
            </a:p>
          </p:txBody>
        </p:sp>
        <p:sp>
          <p:nvSpPr>
            <p:cNvPr id="28" name="Google Shape;136;p3">
              <a:extLst>
                <a:ext uri="{FF2B5EF4-FFF2-40B4-BE49-F238E27FC236}">
                  <a16:creationId xmlns:a16="http://schemas.microsoft.com/office/drawing/2014/main" id="{59195A17-03D7-4464-0326-7E7149AEA615}"/>
                </a:ext>
              </a:extLst>
            </p:cNvPr>
            <p:cNvSpPr/>
            <p:nvPr/>
          </p:nvSpPr>
          <p:spPr>
            <a:xfrm>
              <a:off x="8753062" y="991161"/>
              <a:ext cx="294589" cy="274470"/>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23" tIns="69972" rIns="92623" bIns="69972" anchor="ctr" anchorCtr="0">
              <a:noAutofit/>
            </a:bodyPr>
            <a:lstStyle/>
            <a:p>
              <a:pPr marL="0" marR="0" lvl="0" indent="0" algn="ctr" defTabSz="912011" eaLnBrk="1" fontAlgn="auto" latinLnBrk="0" hangingPunct="0">
                <a:lnSpc>
                  <a:spcPct val="90000"/>
                </a:lnSpc>
                <a:spcBef>
                  <a:spcPts val="0"/>
                </a:spcBef>
                <a:spcAft>
                  <a:spcPts val="0"/>
                </a:spcAft>
                <a:buClrTx/>
                <a:buSzPts val="2384"/>
                <a:buFontTx/>
                <a:buNone/>
                <a:tabLst/>
                <a:defRPr/>
              </a:pPr>
              <a:r>
                <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Helvetica Neue"/>
                  <a:sym typeface="Helvetica Neue"/>
                </a:rPr>
                <a:t>d</a:t>
              </a:r>
              <a:endParaRPr kumimoji="0" sz="500" b="0" i="0" u="none" strike="noStrike" kern="0" cap="none" spc="0" normalizeH="0" baseline="0" noProof="0" dirty="0">
                <a:ln>
                  <a:noFill/>
                </a:ln>
                <a:solidFill>
                  <a:sysClr val="windowText" lastClr="000000"/>
                </a:solidFill>
                <a:effectLst/>
                <a:uLnTx/>
                <a:uFillTx/>
                <a:latin typeface="Arial" panose="020B0604020202020204" pitchFamily="34" charset="0"/>
                <a:sym typeface="Arial"/>
              </a:endParaRPr>
            </a:p>
          </p:txBody>
        </p:sp>
      </p:grpSp>
      <p:sp>
        <p:nvSpPr>
          <p:cNvPr id="29" name="Google Shape;139;p3">
            <a:extLst>
              <a:ext uri="{FF2B5EF4-FFF2-40B4-BE49-F238E27FC236}">
                <a16:creationId xmlns:a16="http://schemas.microsoft.com/office/drawing/2014/main" id="{CEB473F6-2B68-BE5D-D774-9348D5F21523}"/>
              </a:ext>
            </a:extLst>
          </p:cNvPr>
          <p:cNvSpPr/>
          <p:nvPr/>
        </p:nvSpPr>
        <p:spPr>
          <a:xfrm rot="5400000">
            <a:off x="5931893" y="-1917615"/>
            <a:ext cx="382221" cy="10372571"/>
          </a:xfrm>
          <a:prstGeom prst="rightBrace">
            <a:avLst>
              <a:gd name="adj1" fmla="val 50000"/>
              <a:gd name="adj2" fmla="val 51952"/>
            </a:avLst>
          </a:prstGeom>
          <a:noFill/>
          <a:ln w="28575" cap="flat" cmpd="sng">
            <a:solidFill>
              <a:srgbClr val="1F497D"/>
            </a:solidFill>
            <a:prstDash val="lgDash"/>
            <a:round/>
            <a:headEnd type="none" w="sm" len="sm"/>
            <a:tailEnd type="none" w="sm" len="sm"/>
          </a:ln>
        </p:spPr>
        <p:txBody>
          <a:bodyPr spcFirstLastPara="1" wrap="square" lIns="45588" tIns="45588" rIns="45588" bIns="45588" anchor="ctr" anchorCtr="0">
            <a:noAutofit/>
          </a:bodyPr>
          <a:lstStyle/>
          <a:p>
            <a:pPr marL="0" marR="0" lvl="0" indent="0" algn="ctr" defTabSz="912011" eaLnBrk="1" fontAlgn="auto" latinLnBrk="0" hangingPunct="0">
              <a:lnSpc>
                <a:spcPct val="100000"/>
              </a:lnSpc>
              <a:spcBef>
                <a:spcPts val="0"/>
              </a:spcBef>
              <a:spcAft>
                <a:spcPts val="0"/>
              </a:spcAft>
              <a:buClrTx/>
              <a:buSzPts val="1400"/>
              <a:buFontTx/>
              <a:buNone/>
              <a:tabLst/>
              <a:defRPr/>
            </a:pPr>
            <a:endParaRPr kumimoji="0" sz="500" b="0" i="0" u="none" strike="noStrike" kern="0" cap="none" spc="0" normalizeH="0" baseline="0" noProof="0">
              <a:ln>
                <a:noFill/>
              </a:ln>
              <a:solidFill>
                <a:sysClr val="windowText" lastClr="000000"/>
              </a:solidFill>
              <a:effectLst/>
              <a:uLnTx/>
              <a:uFillTx/>
              <a:latin typeface="Arial" panose="020B0604020202020204" pitchFamily="34" charset="0"/>
              <a:sym typeface="Arial"/>
            </a:endParaRPr>
          </a:p>
        </p:txBody>
      </p:sp>
      <p:pic>
        <p:nvPicPr>
          <p:cNvPr id="30" name="Google Shape;140;p3">
            <a:extLst>
              <a:ext uri="{FF2B5EF4-FFF2-40B4-BE49-F238E27FC236}">
                <a16:creationId xmlns:a16="http://schemas.microsoft.com/office/drawing/2014/main" id="{261CC9AE-2667-40ED-A84F-97069A60A2F1}"/>
              </a:ext>
            </a:extLst>
          </p:cNvPr>
          <p:cNvPicPr preferRelativeResize="0"/>
          <p:nvPr/>
        </p:nvPicPr>
        <p:blipFill rotWithShape="1">
          <a:blip r:embed="rId5">
            <a:alphaModFix/>
          </a:blip>
          <a:srcRect/>
          <a:stretch/>
        </p:blipFill>
        <p:spPr>
          <a:xfrm>
            <a:off x="6239432" y="4170987"/>
            <a:ext cx="1939961" cy="762926"/>
          </a:xfrm>
          <a:prstGeom prst="rect">
            <a:avLst/>
          </a:prstGeom>
          <a:noFill/>
          <a:ln>
            <a:noFill/>
          </a:ln>
        </p:spPr>
      </p:pic>
      <p:sp>
        <p:nvSpPr>
          <p:cNvPr id="31" name="Google Shape;133;p3">
            <a:extLst>
              <a:ext uri="{FF2B5EF4-FFF2-40B4-BE49-F238E27FC236}">
                <a16:creationId xmlns:a16="http://schemas.microsoft.com/office/drawing/2014/main" id="{929F0FEB-A590-6E56-771E-DFC1F47DDABF}"/>
              </a:ext>
            </a:extLst>
          </p:cNvPr>
          <p:cNvSpPr txBox="1"/>
          <p:nvPr/>
        </p:nvSpPr>
        <p:spPr>
          <a:xfrm rot="19800121">
            <a:off x="10489369" y="3659391"/>
            <a:ext cx="821842" cy="212506"/>
          </a:xfrm>
          <a:prstGeom prst="rect">
            <a:avLst/>
          </a:prstGeom>
          <a:noFill/>
          <a:ln>
            <a:noFill/>
          </a:ln>
        </p:spPr>
        <p:txBody>
          <a:bodyPr spcFirstLastPara="1" wrap="square" lIns="45588" tIns="45588" rIns="45588" bIns="45588" anchor="ctr" anchorCtr="0">
            <a:noAutofit/>
          </a:bodyPr>
          <a:lstStyle/>
          <a:p>
            <a:pPr marL="0" marR="0" lvl="0" indent="0" algn="ctr" defTabSz="912011" eaLnBrk="1" fontAlgn="auto" latinLnBrk="0" hangingPunct="0">
              <a:lnSpc>
                <a:spcPct val="100000"/>
              </a:lnSpc>
              <a:spcBef>
                <a:spcPts val="0"/>
              </a:spcBef>
              <a:spcAft>
                <a:spcPts val="0"/>
              </a:spcAft>
              <a:buClr>
                <a:srgbClr val="000000"/>
              </a:buClr>
              <a:buSzPts val="2400"/>
              <a:buFontTx/>
              <a:buNone/>
              <a:tabLst/>
              <a:defRPr/>
            </a:pPr>
            <a:r>
              <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rPr>
              <a:t>2025</a:t>
            </a:r>
            <a:endParaRPr kumimoji="0" sz="1050"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endParaRPr>
          </a:p>
        </p:txBody>
      </p:sp>
      <p:pic>
        <p:nvPicPr>
          <p:cNvPr id="1024" name="Google Shape;140;p3">
            <a:extLst>
              <a:ext uri="{FF2B5EF4-FFF2-40B4-BE49-F238E27FC236}">
                <a16:creationId xmlns:a16="http://schemas.microsoft.com/office/drawing/2014/main" id="{D56E4700-8FC0-2558-251B-B273901BE8E3}"/>
              </a:ext>
            </a:extLst>
          </p:cNvPr>
          <p:cNvPicPr preferRelativeResize="0"/>
          <p:nvPr/>
        </p:nvPicPr>
        <p:blipFill rotWithShape="1">
          <a:blip r:embed="rId5">
            <a:alphaModFix/>
          </a:blip>
          <a:srcRect/>
          <a:stretch/>
        </p:blipFill>
        <p:spPr>
          <a:xfrm>
            <a:off x="8770784" y="4149080"/>
            <a:ext cx="1939961" cy="762926"/>
          </a:xfrm>
          <a:prstGeom prst="rect">
            <a:avLst/>
          </a:prstGeom>
          <a:noFill/>
          <a:ln>
            <a:noFill/>
          </a:ln>
        </p:spPr>
      </p:pic>
      <p:sp>
        <p:nvSpPr>
          <p:cNvPr id="1025" name="Google Shape;130;p3">
            <a:extLst>
              <a:ext uri="{FF2B5EF4-FFF2-40B4-BE49-F238E27FC236}">
                <a16:creationId xmlns:a16="http://schemas.microsoft.com/office/drawing/2014/main" id="{28D363A9-3934-7DAE-3438-B0AF1104E375}"/>
              </a:ext>
            </a:extLst>
          </p:cNvPr>
          <p:cNvSpPr txBox="1"/>
          <p:nvPr/>
        </p:nvSpPr>
        <p:spPr>
          <a:xfrm rot="19800121">
            <a:off x="294701" y="3711115"/>
            <a:ext cx="823938" cy="213048"/>
          </a:xfrm>
          <a:prstGeom prst="rect">
            <a:avLst/>
          </a:prstGeom>
          <a:noFill/>
          <a:ln>
            <a:noFill/>
          </a:ln>
        </p:spPr>
        <p:txBody>
          <a:bodyPr spcFirstLastPara="1" wrap="square" lIns="45704" tIns="45704" rIns="45704" bIns="45704" anchor="ctr" anchorCtr="0">
            <a:noAutofit/>
          </a:bodyPr>
          <a:lstStyle/>
          <a:p>
            <a:pPr marL="0" marR="0" lvl="0" indent="0" algn="ctr" defTabSz="914382" eaLnBrk="1" fontAlgn="auto" latinLnBrk="0" hangingPunct="0">
              <a:lnSpc>
                <a:spcPct val="100000"/>
              </a:lnSpc>
              <a:spcBef>
                <a:spcPts val="0"/>
              </a:spcBef>
              <a:spcAft>
                <a:spcPts val="0"/>
              </a:spcAft>
              <a:buClr>
                <a:srgbClr val="000000"/>
              </a:buClr>
              <a:buSzPts val="2400"/>
              <a:buFontTx/>
              <a:buNone/>
              <a:tabLst/>
              <a:defRPr/>
            </a:pPr>
            <a:r>
              <a:rPr kumimoji="0" lang="en-US" sz="1053"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rPr>
              <a:t>2015</a:t>
            </a:r>
            <a:endParaRPr kumimoji="0" sz="1053" b="0" i="0" u="none" strike="noStrike" kern="0" cap="none" spc="0" normalizeH="0" baseline="0" noProof="0" dirty="0">
              <a:ln>
                <a:noFill/>
              </a:ln>
              <a:solidFill>
                <a:srgbClr val="000000"/>
              </a:solidFill>
              <a:effectLst/>
              <a:uLnTx/>
              <a:uFillTx/>
              <a:latin typeface="Arial" panose="020B0604020202020204" pitchFamily="34" charset="0"/>
              <a:ea typeface="Helvetica Neue"/>
              <a:sym typeface="Helvetica Neue"/>
            </a:endParaRPr>
          </a:p>
        </p:txBody>
      </p:sp>
      <p:sp>
        <p:nvSpPr>
          <p:cNvPr id="1027" name="CasellaDiTesto 5">
            <a:extLst>
              <a:ext uri="{FF2B5EF4-FFF2-40B4-BE49-F238E27FC236}">
                <a16:creationId xmlns:a16="http://schemas.microsoft.com/office/drawing/2014/main" id="{CF392580-E7D6-D9B8-2233-3267E5004005}"/>
              </a:ext>
            </a:extLst>
          </p:cNvPr>
          <p:cNvSpPr txBox="1"/>
          <p:nvPr/>
        </p:nvSpPr>
        <p:spPr>
          <a:xfrm flipH="1">
            <a:off x="10593412" y="4465151"/>
            <a:ext cx="427984" cy="523159"/>
          </a:xfrm>
          <a:prstGeom prst="rect">
            <a:avLst/>
          </a:prstGeom>
          <a:noFill/>
        </p:spPr>
        <p:txBody>
          <a:bodyPr wrap="square" rtlCol="0">
            <a:spAutoFit/>
          </a:bodyPr>
          <a:lstStyle/>
          <a:p>
            <a:pPr marL="0" marR="0" lvl="0" indent="0" algn="ctr" defTabSz="914388" eaLnBrk="1" fontAlgn="auto" latinLnBrk="0" hangingPunct="0">
              <a:lnSpc>
                <a:spcPct val="100000"/>
              </a:lnSpc>
              <a:spcBef>
                <a:spcPts val="0"/>
              </a:spcBef>
              <a:spcAft>
                <a:spcPts val="0"/>
              </a:spcAft>
              <a:buClrTx/>
              <a:buSzTx/>
              <a:buFontTx/>
              <a:buNone/>
              <a:tabLst/>
              <a:defRPr/>
            </a:pPr>
            <a:r>
              <a:rPr kumimoji="0" lang="it-IT" sz="2800" b="1" i="0" u="none" strike="noStrike" kern="0" cap="none" spc="0" normalizeH="0" baseline="0" noProof="0" dirty="0">
                <a:ln>
                  <a:noFill/>
                </a:ln>
                <a:solidFill>
                  <a:srgbClr val="002060"/>
                </a:solidFill>
                <a:effectLst/>
                <a:uLnTx/>
                <a:uFillTx/>
                <a:latin typeface="Arial" panose="020B0604020202020204" pitchFamily="34" charset="0"/>
                <a:sym typeface="Helvetica Neue"/>
              </a:rPr>
              <a:t>2</a:t>
            </a:r>
          </a:p>
        </p:txBody>
      </p:sp>
      <p:sp>
        <p:nvSpPr>
          <p:cNvPr id="32" name="Triangolo isoscele 31">
            <a:extLst>
              <a:ext uri="{FF2B5EF4-FFF2-40B4-BE49-F238E27FC236}">
                <a16:creationId xmlns:a16="http://schemas.microsoft.com/office/drawing/2014/main" id="{11D6B508-D8C4-FC11-4C4A-AEB14CB22EAA}"/>
              </a:ext>
            </a:extLst>
          </p:cNvPr>
          <p:cNvSpPr/>
          <p:nvPr/>
        </p:nvSpPr>
        <p:spPr bwMode="auto">
          <a:xfrm rot="10800000">
            <a:off x="7176120" y="5157192"/>
            <a:ext cx="3024336" cy="382222"/>
          </a:xfrm>
          <a:prstGeom prst="triangle">
            <a:avLst/>
          </a:prstGeom>
          <a:solidFill>
            <a:schemeClr val="accent2"/>
          </a:solidFill>
          <a:ln w="12700" cap="flat">
            <a:noFill/>
            <a:miter lim="400000"/>
          </a:ln>
        </p:spPr>
        <p:style>
          <a:lnRef idx="0">
            <a:srgbClr val="000000"/>
          </a:lnRef>
          <a:fillRef idx="0">
            <a:srgbClr val="000000"/>
          </a:fillRef>
          <a:effectRef idx="0">
            <a:srgbClr val="000000"/>
          </a:effectRef>
          <a:fontRef idx="none"/>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latin typeface="Helvetica Neue"/>
            </a:endParaRPr>
          </a:p>
        </p:txBody>
      </p:sp>
      <p:sp>
        <p:nvSpPr>
          <p:cNvPr id="36" name="CasellaDiTesto 35">
            <a:extLst>
              <a:ext uri="{FF2B5EF4-FFF2-40B4-BE49-F238E27FC236}">
                <a16:creationId xmlns:a16="http://schemas.microsoft.com/office/drawing/2014/main" id="{ACCC0BE6-A8B5-7510-582E-0D5D13AC1B59}"/>
              </a:ext>
            </a:extLst>
          </p:cNvPr>
          <p:cNvSpPr txBox="1"/>
          <p:nvPr/>
        </p:nvSpPr>
        <p:spPr bwMode="auto">
          <a:xfrm>
            <a:off x="7332877" y="5733256"/>
            <a:ext cx="2867579" cy="456535"/>
          </a:xfrm>
          <a:prstGeom prst="rect">
            <a:avLst/>
          </a:prstGeom>
          <a:solidFill>
            <a:schemeClr val="tx1"/>
          </a:solid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ctr" defTabSz="912011" eaLnBrk="1" fontAlgn="auto" latinLnBrk="0" hangingPunct="0">
              <a:lnSpc>
                <a:spcPct val="150000"/>
              </a:lnSpc>
              <a:spcBef>
                <a:spcPts val="600"/>
              </a:spcBef>
              <a:spcAft>
                <a:spcPts val="1200"/>
              </a:spcAft>
              <a:buClrTx/>
              <a:buSzPts val="2800"/>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Helvetica Neue"/>
                <a:sym typeface="Helvetica Neue"/>
              </a:rPr>
              <a:t>What’s next?</a:t>
            </a:r>
          </a:p>
        </p:txBody>
      </p:sp>
      <p:sp>
        <p:nvSpPr>
          <p:cNvPr id="1028" name="Google Shape;344;g10965efb552_8_221">
            <a:extLst>
              <a:ext uri="{FF2B5EF4-FFF2-40B4-BE49-F238E27FC236}">
                <a16:creationId xmlns:a16="http://schemas.microsoft.com/office/drawing/2014/main" id="{AFB7C003-ECAF-AB72-BECD-6034FBF3C79D}"/>
              </a:ext>
            </a:extLst>
          </p:cNvPr>
          <p:cNvSpPr txBox="1"/>
          <p:nvPr/>
        </p:nvSpPr>
        <p:spPr bwMode="auto">
          <a:xfrm>
            <a:off x="381656" y="172880"/>
            <a:ext cx="8859709" cy="582175"/>
          </a:xfrm>
          <a:prstGeom prst="rect">
            <a:avLst/>
          </a:prstGeom>
          <a:noFill/>
          <a:ln>
            <a:noFill/>
          </a:ln>
        </p:spPr>
        <p:txBody>
          <a:bodyPr spcFirstLastPara="1" wrap="square" lIns="25396" tIns="25396" rIns="25396" bIns="25396" anchor="t" anchorCtr="0">
            <a:spAutoFit/>
          </a:bodyPr>
          <a:lstStyle/>
          <a:p>
            <a:pPr marL="0" marR="0" lvl="0" indent="0" algn="l" defTabSz="1219153" eaLnBrk="1" fontAlgn="auto" latinLnBrk="0" hangingPunct="1">
              <a:lnSpc>
                <a:spcPct val="150000"/>
              </a:lnSpc>
              <a:spcBef>
                <a:spcPts val="0"/>
              </a:spcBef>
              <a:spcAft>
                <a:spcPts val="0"/>
              </a:spcAft>
              <a:buClr>
                <a:srgbClr val="1E2A37"/>
              </a:buClr>
              <a:buSzPts val="2300"/>
              <a:buFontTx/>
              <a:buNone/>
              <a:tabLst/>
              <a:defRPr/>
            </a:pPr>
            <a:r>
              <a:rPr kumimoji="0" lang="en-US" sz="2300" b="1" i="0" u="none" strike="noStrike" kern="0" cap="none" spc="0" normalizeH="0" baseline="0" noProof="0" dirty="0">
                <a:ln>
                  <a:noFill/>
                </a:ln>
                <a:solidFill>
                  <a:srgbClr val="252671"/>
                </a:solidFill>
                <a:effectLst/>
                <a:uLnTx/>
                <a:uFillTx/>
                <a:latin typeface="Helvetica Neue"/>
                <a:ea typeface="Helvetica Neue"/>
                <a:sym typeface="Helvetica Neue"/>
              </a:rPr>
              <a:t>Main pillars of Med-TSO’s action plan</a:t>
            </a:r>
          </a:p>
        </p:txBody>
      </p:sp>
    </p:spTree>
    <p:extLst>
      <p:ext uri="{BB962C8B-B14F-4D97-AF65-F5344CB8AC3E}">
        <p14:creationId xmlns:p14="http://schemas.microsoft.com/office/powerpoint/2010/main" val="12026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0B8EC-A325-2AAA-FC74-F0F8C630D96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9DFDEC-0D46-2DEA-A90C-5CFCF5374208}"/>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5</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C38B2DE2-3493-14F2-B3FB-377B3EFD621B}"/>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3" name="Google Shape;344;g10965efb552_8_221">
            <a:extLst>
              <a:ext uri="{FF2B5EF4-FFF2-40B4-BE49-F238E27FC236}">
                <a16:creationId xmlns:a16="http://schemas.microsoft.com/office/drawing/2014/main" id="{EA5253B8-0D6D-52E7-91D8-6C3BFBCDC463}"/>
              </a:ext>
            </a:extLst>
          </p:cNvPr>
          <p:cNvSpPr txBox="1"/>
          <p:nvPr/>
        </p:nvSpPr>
        <p:spPr bwMode="auto">
          <a:xfrm>
            <a:off x="382650" y="173130"/>
            <a:ext cx="8658425" cy="514262"/>
          </a:xfrm>
          <a:prstGeom prst="rect">
            <a:avLst/>
          </a:prstGeom>
          <a:noFill/>
          <a:ln>
            <a:noFill/>
          </a:ln>
        </p:spPr>
        <p:txBody>
          <a:bodyPr spcFirstLastPara="1" wrap="square" lIns="25461" tIns="25461" rIns="25461" bIns="25461" anchor="t" anchorCtr="0">
            <a:spAutoFit/>
          </a:bodyPr>
          <a:lstStyle/>
          <a:p>
            <a:pPr marL="0" marR="0" lvl="0" indent="0" algn="l" defTabSz="1222331" eaLnBrk="1" fontAlgn="auto" latinLnBrk="0" hangingPunct="1">
              <a:lnSpc>
                <a:spcPct val="150000"/>
              </a:lnSpc>
              <a:spcBef>
                <a:spcPts val="0"/>
              </a:spcBef>
              <a:spcAft>
                <a:spcPts val="0"/>
              </a:spcAft>
              <a:buClr>
                <a:srgbClr val="1E2A37"/>
              </a:buClr>
              <a:buSzPts val="2300"/>
              <a:buFontTx/>
              <a:buNone/>
              <a:tabLst/>
              <a:defRPr/>
            </a:pPr>
            <a:r>
              <a:rPr kumimoji="0" lang="en-US" sz="2005" b="1" i="0" u="none" strike="noStrike" kern="0" cap="none" spc="98" normalizeH="0" baseline="0" noProof="0" dirty="0">
                <a:ln>
                  <a:noFill/>
                </a:ln>
                <a:solidFill>
                  <a:srgbClr val="002060"/>
                </a:solidFill>
                <a:effectLst/>
                <a:uLnTx/>
                <a:uFillTx/>
                <a:latin typeface="Helvetica" panose="020B0604020202020204" pitchFamily="34" charset="0"/>
                <a:cs typeface="Helvetica" panose="020B0604020202020204" pitchFamily="34" charset="0"/>
              </a:rPr>
              <a:t>TEASIMED 2 Project (2023-2025)</a:t>
            </a:r>
            <a:endParaRPr kumimoji="0" sz="2005" b="1" i="0" u="none" strike="noStrike" kern="0" cap="none" spc="98"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pic>
        <p:nvPicPr>
          <p:cNvPr id="4" name="Immagine 3">
            <a:extLst>
              <a:ext uri="{FF2B5EF4-FFF2-40B4-BE49-F238E27FC236}">
                <a16:creationId xmlns:a16="http://schemas.microsoft.com/office/drawing/2014/main" id="{CA58315D-E9BE-1FC4-7791-DBA88EEB8A7E}"/>
              </a:ext>
            </a:extLst>
          </p:cNvPr>
          <p:cNvPicPr>
            <a:picLocks noChangeAspect="1"/>
          </p:cNvPicPr>
          <p:nvPr/>
        </p:nvPicPr>
        <p:blipFill>
          <a:blip r:embed="rId3"/>
          <a:stretch/>
        </p:blipFill>
        <p:spPr bwMode="auto">
          <a:xfrm>
            <a:off x="496529" y="908634"/>
            <a:ext cx="11198941" cy="5424872"/>
          </a:xfrm>
          <a:prstGeom prst="rect">
            <a:avLst/>
          </a:prstGeom>
        </p:spPr>
      </p:pic>
    </p:spTree>
    <p:extLst>
      <p:ext uri="{BB962C8B-B14F-4D97-AF65-F5344CB8AC3E}">
        <p14:creationId xmlns:p14="http://schemas.microsoft.com/office/powerpoint/2010/main" val="22803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510EC-093D-B9E1-2739-92BC72CDC2D7}"/>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E6ECF1EB-DF31-B511-0B78-EA2207C70AD1}"/>
              </a:ext>
            </a:extLst>
          </p:cNvPr>
          <p:cNvSpPr/>
          <p:nvPr/>
        </p:nvSpPr>
        <p:spPr>
          <a:xfrm>
            <a:off x="340736" y="3595119"/>
            <a:ext cx="8331316" cy="477059"/>
          </a:xfrm>
          <a:prstGeom prst="rect">
            <a:avLst/>
          </a:prstGeom>
          <a:solidFill>
            <a:srgbClr val="CEDBE6"/>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F1E89AFE-D97B-09B0-173B-9559D3C6F687}"/>
              </a:ext>
            </a:extLst>
          </p:cNvPr>
          <p:cNvSpPr>
            <a:spLocks noGrp="1"/>
          </p:cNvSpPr>
          <p:nvPr>
            <p:ph type="title"/>
          </p:nvPr>
        </p:nvSpPr>
        <p:spPr>
          <a:xfrm>
            <a:off x="341243" y="2399068"/>
            <a:ext cx="8951422" cy="697832"/>
          </a:xfrm>
        </p:spPr>
        <p:txBody>
          <a:bodyPr/>
          <a:lstStyle/>
          <a:p>
            <a:r>
              <a:rPr lang="en-GB" noProof="0" dirty="0"/>
              <a:t>Table of contents</a:t>
            </a:r>
          </a:p>
        </p:txBody>
      </p:sp>
      <p:sp>
        <p:nvSpPr>
          <p:cNvPr id="5" name="Text Placeholder 12">
            <a:extLst>
              <a:ext uri="{FF2B5EF4-FFF2-40B4-BE49-F238E27FC236}">
                <a16:creationId xmlns:a16="http://schemas.microsoft.com/office/drawing/2014/main" id="{C77A8A3F-5AEC-DB68-1E7A-FB3F1E59E798}"/>
              </a:ext>
            </a:extLst>
          </p:cNvPr>
          <p:cNvSpPr>
            <a:spLocks noGrp="1"/>
          </p:cNvSpPr>
          <p:nvPr>
            <p:ph type="body" sz="quarter" idx="11"/>
          </p:nvPr>
        </p:nvSpPr>
        <p:spPr>
          <a:xfrm>
            <a:off x="327511" y="3096900"/>
            <a:ext cx="8167560" cy="3122756"/>
          </a:xfrm>
        </p:spPr>
        <p:txBody>
          <a:bodyPr>
            <a:noAutofit/>
          </a:bodyPr>
          <a:lstStyle/>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Med-TSO at a glance</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Mediterranean context and challenges to integration</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Med HV Transmission Network and the MMP 2022</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TEASIMED 2 &amp; MMP – MEIP (2040 Scenarios)</a:t>
            </a:r>
          </a:p>
          <a:p>
            <a:pPr marL="571500" indent="-342900" algn="just">
              <a:lnSpc>
                <a:spcPct val="100000"/>
              </a:lnSpc>
              <a:spcBef>
                <a:spcPts val="600"/>
              </a:spcBef>
              <a:spcAft>
                <a:spcPts val="600"/>
              </a:spcAft>
              <a:buFont typeface="Arial" panose="020B0604020202020204" pitchFamily="34" charset="0"/>
              <a:buChar char="•"/>
            </a:pPr>
            <a:r>
              <a:rPr lang="en-US" sz="2400" kern="100" noProof="0" dirty="0">
                <a:effectLst/>
                <a:latin typeface="Aptos" panose="020B0004020202020204" pitchFamily="34" charset="0"/>
                <a:ea typeface="Aptos" panose="020B0004020202020204" pitchFamily="34" charset="0"/>
                <a:cs typeface="Times New Roman" panose="02020603050405020304" pitchFamily="18" charset="0"/>
              </a:rPr>
              <a:t>The Action Plan 2025 – 2030</a:t>
            </a:r>
          </a:p>
          <a:p>
            <a:pPr marL="571500" indent="-342900" algn="just">
              <a:lnSpc>
                <a:spcPct val="100000"/>
              </a:lnSpc>
              <a:spcBef>
                <a:spcPts val="600"/>
              </a:spcBef>
              <a:spcAft>
                <a:spcPts val="6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US" sz="2400" kern="100" noProof="0" dirty="0">
              <a:effectLst/>
              <a:latin typeface="Aptos" panose="020B0004020202020204" pitchFamily="34" charset="0"/>
              <a:ea typeface="Aptos" panose="020B0004020202020204" pitchFamily="34" charset="0"/>
              <a:cs typeface="Times New Roman" panose="02020603050405020304" pitchFamily="18" charset="0"/>
            </a:endParaRPr>
          </a:p>
          <a:p>
            <a:endParaRPr lang="en-GB" noProof="0" dirty="0"/>
          </a:p>
        </p:txBody>
      </p:sp>
      <p:pic>
        <p:nvPicPr>
          <p:cNvPr id="3" name="Immagine 2" descr="Immagine che contiene testo, Carattere, logo, Elementi grafici&#10;&#10;Descrizione generata automaticamente">
            <a:extLst>
              <a:ext uri="{FF2B5EF4-FFF2-40B4-BE49-F238E27FC236}">
                <a16:creationId xmlns:a16="http://schemas.microsoft.com/office/drawing/2014/main" id="{8CCDE2FB-711C-2C63-E893-D1E4F1F5F494}"/>
              </a:ext>
            </a:extLst>
          </p:cNvPr>
          <p:cNvPicPr>
            <a:picLocks noChangeAspect="1"/>
          </p:cNvPicPr>
          <p:nvPr/>
        </p:nvPicPr>
        <p:blipFill>
          <a:blip r:embed="rId2"/>
          <a:stretch/>
        </p:blipFill>
        <p:spPr bwMode="auto">
          <a:xfrm>
            <a:off x="340736" y="863600"/>
            <a:ext cx="1296897" cy="560190"/>
          </a:xfrm>
          <a:prstGeom prst="rect">
            <a:avLst/>
          </a:prstGeom>
        </p:spPr>
      </p:pic>
      <p:sp>
        <p:nvSpPr>
          <p:cNvPr id="8" name="Segnaposto numero diapositiva 32">
            <a:extLst>
              <a:ext uri="{FF2B5EF4-FFF2-40B4-BE49-F238E27FC236}">
                <a16:creationId xmlns:a16="http://schemas.microsoft.com/office/drawing/2014/main" id="{6B52B55E-F6E0-F2A7-04D2-97EDA4A66CED}"/>
              </a:ext>
            </a:extLst>
          </p:cNvPr>
          <p:cNvSpPr txBox="1">
            <a:spLocks/>
          </p:cNvSpPr>
          <p:nvPr/>
        </p:nvSpPr>
        <p:spPr bwMode="auto">
          <a:xfrm>
            <a:off x="11768343" y="6440012"/>
            <a:ext cx="423657" cy="417988"/>
          </a:xfrm>
          <a:prstGeom prst="rect">
            <a:avLst/>
          </a:prstGeom>
          <a:noFill/>
          <a:ln w="12700">
            <a:miter lim="400000"/>
          </a:ln>
        </p:spPr>
        <p:txBody>
          <a:bodyPr vert="horz" wrap="none" lIns="50800" tIns="50800" rIns="50800" bIns="50800" anchor="ctr" anchorCtr="0">
            <a:spAutoFit/>
          </a:bodyPr>
          <a:lstStyle>
            <a:defPPr marL="0" marR="0" indent="0" algn="l" defTabSz="457200">
              <a:lnSpc>
                <a:spcPct val="100000"/>
              </a:lnSpc>
              <a:spcBef>
                <a:spcPts val="0"/>
              </a:spcBef>
              <a:spcAft>
                <a:spcPts val="0"/>
              </a:spcAft>
              <a:buClrTx/>
              <a:buSzTx/>
              <a:buFontTx/>
              <a:buNone/>
              <a:defRPr lang="fr-FR" sz="900" b="0" i="0" u="none" strike="noStrike" cap="none" spc="0">
                <a:ln>
                  <a:noFill/>
                </a:ln>
                <a:solidFill>
                  <a:srgbClr val="000000"/>
                </a:solidFill>
              </a:defRPr>
            </a:defPPr>
            <a:lvl1pPr marL="0" marR="0" indent="0" algn="ctr" defTabSz="292100" rtl="0" eaLnBrk="1" latinLnBrk="0" hangingPunct="1">
              <a:lnSpc>
                <a:spcPct val="100000"/>
              </a:lnSpc>
              <a:spcBef>
                <a:spcPts val="0"/>
              </a:spcBef>
              <a:spcAft>
                <a:spcPts val="0"/>
              </a:spcAft>
              <a:buClrTx/>
              <a:buSzTx/>
              <a:buFontTx/>
              <a:buNone/>
              <a:defRPr sz="1200" b="0" i="0" u="none" strike="noStrike" kern="1200" cap="none" spc="0">
                <a:ln>
                  <a:noFill/>
                </a:ln>
                <a:solidFill>
                  <a:schemeClr val="tx2"/>
                </a:solidFill>
                <a:latin typeface="open sans"/>
                <a:ea typeface="+mn-ea"/>
                <a:cs typeface="+mn-cs"/>
              </a:defRPr>
            </a:lvl1pPr>
            <a:lvl2pPr marL="0" marR="0" indent="228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2pPr>
            <a:lvl3pPr marL="0" marR="0" indent="457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3pPr>
            <a:lvl4pPr marL="0" marR="0" indent="685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4pPr>
            <a:lvl5pPr marL="0" marR="0" indent="9144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5pPr>
            <a:lvl6pPr marL="0" marR="0" indent="11430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6pPr>
            <a:lvl7pPr marL="0" marR="0" indent="13716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7pPr>
            <a:lvl8pPr marL="0" marR="0" indent="16002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8pPr>
            <a:lvl9pPr marL="0" marR="0" indent="1828800" algn="ctr" defTabSz="1219169" rtl="0" eaLnBrk="1" latinLnBrk="0" hangingPunct="1">
              <a:lnSpc>
                <a:spcPct val="100000"/>
              </a:lnSpc>
              <a:spcBef>
                <a:spcPts val="0"/>
              </a:spcBef>
              <a:spcAft>
                <a:spcPts val="0"/>
              </a:spcAft>
              <a:buClrTx/>
              <a:buSzTx/>
              <a:buFontTx/>
              <a:buNone/>
              <a:defRPr sz="1200" b="0" i="0" u="none" strike="noStrike" kern="1200" cap="none" spc="0">
                <a:ln>
                  <a:noFill/>
                </a:ln>
                <a:solidFill>
                  <a:srgbClr val="5E5E5E"/>
                </a:solidFill>
                <a:latin typeface="+mn-lt"/>
                <a:ea typeface="+mn-ea"/>
                <a:cs typeface="+mn-cs"/>
              </a:defRPr>
            </a:lvl9pPr>
          </a:lstStyle>
          <a:p>
            <a:pPr defTabSz="914394">
              <a:defRPr/>
            </a:pPr>
            <a:fld id="{3B2D9E96-261A-CE4A-A9E9-753E576C4AC8}" type="slidenum">
              <a:rPr lang="it-IT" smtClean="0"/>
              <a:pPr defTabSz="914394">
                <a:defRPr/>
              </a:pPr>
              <a:t>6</a:t>
            </a:fld>
            <a:endParaRPr lang="en-GB" dirty="0">
              <a:solidFill>
                <a:prstClr val="black">
                  <a:tint val="7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4351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87488-3775-7460-A30B-31BAF3E5508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FD86E8-BCA6-3BF5-90EC-3C3D7D17EA7D}"/>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7</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73A26A82-71C5-79C6-AF11-35C2845F50AB}"/>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7" name="Google Shape;344;g10965efb552_8_221">
            <a:extLst>
              <a:ext uri="{FF2B5EF4-FFF2-40B4-BE49-F238E27FC236}">
                <a16:creationId xmlns:a16="http://schemas.microsoft.com/office/drawing/2014/main" id="{60921774-3550-680B-85D2-77A722007D63}"/>
              </a:ext>
            </a:extLst>
          </p:cNvPr>
          <p:cNvSpPr txBox="1"/>
          <p:nvPr/>
        </p:nvSpPr>
        <p:spPr bwMode="auto">
          <a:xfrm>
            <a:off x="381323" y="172690"/>
            <a:ext cx="8860223" cy="383687"/>
          </a:xfrm>
          <a:prstGeom prst="rect">
            <a:avLst/>
          </a:prstGeom>
          <a:noFill/>
          <a:ln>
            <a:noFill/>
          </a:ln>
        </p:spPr>
        <p:txBody>
          <a:bodyPr spcFirstLastPara="1" wrap="square" lIns="25396" tIns="25396" rIns="25396" bIns="25396" anchor="t" anchorCtr="0">
            <a:spAutoFit/>
          </a:bodyPr>
          <a:lstStyle/>
          <a:p>
            <a:pPr marL="0" marR="0" lvl="0" indent="0" defTabSz="903104" eaLnBrk="1" fontAlgn="auto" latinLnBrk="0" hangingPunct="1">
              <a:lnSpc>
                <a:spcPct val="90000"/>
              </a:lnSpc>
              <a:spcBef>
                <a:spcPts val="0"/>
              </a:spcBef>
              <a:spcAft>
                <a:spcPts val="0"/>
              </a:spcAft>
              <a:buClrTx/>
              <a:buSzTx/>
              <a:buFontTx/>
              <a:buNone/>
              <a:tabLst/>
              <a:defRPr/>
            </a:pPr>
            <a:r>
              <a:rPr kumimoji="0" lang="en-US" sz="2400" b="1" i="0" u="none" strike="noStrike" kern="0" cap="none" spc="98" normalizeH="0" baseline="0" noProof="0" dirty="0">
                <a:ln>
                  <a:noFill/>
                </a:ln>
                <a:solidFill>
                  <a:srgbClr val="002060"/>
                </a:solidFill>
                <a:effectLst/>
                <a:uLnTx/>
                <a:uFillTx/>
              </a:rPr>
              <a:t>The Mediterranean context</a:t>
            </a:r>
          </a:p>
        </p:txBody>
      </p:sp>
      <p:sp>
        <p:nvSpPr>
          <p:cNvPr id="9" name="Content Placeholder 2">
            <a:extLst>
              <a:ext uri="{FF2B5EF4-FFF2-40B4-BE49-F238E27FC236}">
                <a16:creationId xmlns:a16="http://schemas.microsoft.com/office/drawing/2014/main" id="{601D2F7E-6DB6-292A-058E-85D75431CE42}"/>
              </a:ext>
            </a:extLst>
          </p:cNvPr>
          <p:cNvSpPr txBox="1">
            <a:spLocks/>
          </p:cNvSpPr>
          <p:nvPr/>
        </p:nvSpPr>
        <p:spPr bwMode="auto">
          <a:xfrm>
            <a:off x="179975" y="826003"/>
            <a:ext cx="7350545" cy="4439170"/>
          </a:xfrm>
          <a:prstGeom prst="rect">
            <a:avLst/>
          </a:prstGeom>
        </p:spPr>
        <p:txBody>
          <a:bodyPr lIns="0" tIns="0" rIns="0" bIns="0"/>
          <a:lstStyle>
            <a:lvl1pPr marL="0" indent="0" algn="l" defTabSz="903104" rtl="0" eaLnBrk="1" latinLnBrk="0" hangingPunct="1">
              <a:lnSpc>
                <a:spcPct val="100000"/>
              </a:lnSpc>
              <a:spcBef>
                <a:spcPts val="889"/>
              </a:spcBef>
              <a:spcAft>
                <a:spcPts val="0"/>
              </a:spcAft>
              <a:buClr>
                <a:schemeClr val="tx1">
                  <a:lumMod val="85000"/>
                  <a:lumOff val="15000"/>
                </a:schemeClr>
              </a:buClr>
              <a:buFontTx/>
              <a:buNone/>
              <a:defRPr sz="1100" b="0" i="0" kern="1200">
                <a:solidFill>
                  <a:schemeClr val="tx1">
                    <a:lumMod val="50000"/>
                    <a:lumOff val="50000"/>
                  </a:schemeClr>
                </a:solidFill>
                <a:latin typeface="Arial" charset="0"/>
                <a:ea typeface="Arial" charset="0"/>
                <a:cs typeface="Arial" charset="0"/>
              </a:defRPr>
            </a:lvl1pPr>
            <a:lvl2pPr marL="451552"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483"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414"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345"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234"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528"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2822"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116"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a:lstStyle>
          <a:p>
            <a:pPr marL="263525" indent="-263525" algn="just">
              <a:lnSpc>
                <a:spcPct val="150000"/>
              </a:lnSpc>
              <a:spcBef>
                <a:spcPts val="600"/>
              </a:spcBef>
              <a:buClr>
                <a:srgbClr val="252671">
                  <a:lumMod val="85000"/>
                  <a:lumOff val="15000"/>
                </a:srgbClr>
              </a:buClr>
              <a:buFont typeface="Arial" panose="020B0604020202020204" pitchFamily="34" charset="0"/>
              <a:buChar char="•"/>
              <a:tabLst>
                <a:tab pos="228600" algn="l"/>
              </a:tabLst>
              <a:defRPr/>
            </a:pPr>
            <a:r>
              <a:rPr lang="en-US" sz="2000" b="1" dirty="0">
                <a:solidFill>
                  <a:schemeClr val="tx2"/>
                </a:solidFill>
                <a:latin typeface="Arial"/>
              </a:rPr>
              <a:t>Power System going through a huge transformation</a:t>
            </a:r>
          </a:p>
          <a:p>
            <a:pPr marL="263525" indent="-263525" algn="just">
              <a:lnSpc>
                <a:spcPct val="150000"/>
              </a:lnSpc>
              <a:spcBef>
                <a:spcPts val="600"/>
              </a:spcBef>
              <a:buClr>
                <a:srgbClr val="252671">
                  <a:lumMod val="85000"/>
                  <a:lumOff val="15000"/>
                </a:srgbClr>
              </a:buClr>
              <a:buFont typeface="Arial" panose="020B0604020202020204" pitchFamily="34" charset="0"/>
              <a:buChar char="•"/>
              <a:tabLst>
                <a:tab pos="228600" algn="l"/>
              </a:tabLst>
              <a:defRPr/>
            </a:pPr>
            <a:r>
              <a:rPr lang="en-US" sz="2000" b="1" kern="0" dirty="0">
                <a:solidFill>
                  <a:schemeClr val="tx2"/>
                </a:solidFill>
                <a:latin typeface="Helvetica" panose="020B0604020202020204" pitchFamily="34" charset="0"/>
                <a:cs typeface="Helvetica" panose="020B0604020202020204" pitchFamily="34" charset="0"/>
              </a:rPr>
              <a:t>Regional integration</a:t>
            </a:r>
            <a:r>
              <a:rPr lang="en-US" sz="2000" kern="0" dirty="0">
                <a:solidFill>
                  <a:schemeClr val="tx2"/>
                </a:solidFill>
                <a:latin typeface="Helvetica" panose="020B0604020202020204" pitchFamily="34" charset="0"/>
                <a:cs typeface="Helvetica" panose="020B0604020202020204" pitchFamily="34" charset="0"/>
              </a:rPr>
              <a:t>: </a:t>
            </a:r>
            <a:r>
              <a:rPr lang="en-US" sz="2000" b="1" kern="0" dirty="0">
                <a:solidFill>
                  <a:schemeClr val="tx2"/>
                </a:solidFill>
                <a:latin typeface="Helvetica"/>
                <a:cs typeface="Helvetica"/>
              </a:rPr>
              <a:t>a no-retreat solution </a:t>
            </a:r>
            <a:r>
              <a:rPr lang="en-US" sz="2000" kern="0" dirty="0">
                <a:solidFill>
                  <a:schemeClr val="tx2"/>
                </a:solidFill>
                <a:latin typeface="Helvetica"/>
                <a:cs typeface="Helvetica"/>
              </a:rPr>
              <a:t>for decarbonizing the Med Region because of limited/inefficient use of the grid, market fragmentation, unfavorable climate for investors, asymmetries in legislation and regulation</a:t>
            </a:r>
            <a:endParaRPr lang="en-US" sz="2000" kern="0" dirty="0">
              <a:solidFill>
                <a:schemeClr val="tx2"/>
              </a:solidFill>
              <a:latin typeface="Helvetica" panose="020B0604020202020204" pitchFamily="34" charset="0"/>
              <a:cs typeface="Helvetica" panose="020B0604020202020204" pitchFamily="34" charset="0"/>
            </a:endParaRPr>
          </a:p>
          <a:p>
            <a:pPr marL="263525" indent="-263525" algn="just">
              <a:lnSpc>
                <a:spcPct val="150000"/>
              </a:lnSpc>
              <a:spcBef>
                <a:spcPts val="600"/>
              </a:spcBef>
              <a:buClr>
                <a:srgbClr val="252671">
                  <a:lumMod val="85000"/>
                  <a:lumOff val="15000"/>
                </a:srgbClr>
              </a:buClr>
              <a:buFont typeface="Arial" panose="020B0604020202020204" pitchFamily="34" charset="0"/>
              <a:buChar char="•"/>
              <a:tabLst>
                <a:tab pos="228600" algn="l"/>
              </a:tabLst>
              <a:defRPr/>
            </a:pPr>
            <a:r>
              <a:rPr lang="en-US" sz="2000" kern="0" dirty="0">
                <a:solidFill>
                  <a:schemeClr val="tx2"/>
                </a:solidFill>
                <a:latin typeface="Arial" panose="020B0604020202020204" pitchFamily="34" charset="0"/>
                <a:ea typeface="+mn-ea"/>
              </a:rPr>
              <a:t>Benefits of integration not fully understood, c</a:t>
            </a:r>
            <a:r>
              <a:rPr lang="en-US" sz="2000" b="1" dirty="0">
                <a:solidFill>
                  <a:schemeClr val="tx2"/>
                </a:solidFill>
                <a:latin typeface="Arial" panose="020B0604020202020204" pitchFamily="34" charset="0"/>
                <a:ea typeface="Aptos" panose="020B0004020202020204" pitchFamily="34" charset="0"/>
                <a:cs typeface="Arial" panose="020B0604020202020204" pitchFamily="34" charset="0"/>
              </a:rPr>
              <a:t>ountries tend to develop national solutions </a:t>
            </a:r>
            <a:r>
              <a:rPr lang="en-US" sz="2000" dirty="0">
                <a:solidFill>
                  <a:schemeClr val="tx2"/>
                </a:solidFill>
                <a:latin typeface="Arial" panose="020B0604020202020204" pitchFamily="34" charset="0"/>
                <a:ea typeface="Aptos" panose="020B0004020202020204" pitchFamily="34" charset="0"/>
                <a:cs typeface="Arial" panose="020B0604020202020204" pitchFamily="34" charset="0"/>
              </a:rPr>
              <a:t>instead of </a:t>
            </a:r>
            <a:r>
              <a:rPr lang="en-US" sz="2000" kern="0" dirty="0">
                <a:solidFill>
                  <a:schemeClr val="tx2"/>
                </a:solidFill>
                <a:latin typeface="Helvetica" panose="020B0604020202020204" pitchFamily="34" charset="0"/>
                <a:cs typeface="Helvetica" panose="020B0604020202020204" pitchFamily="34" charset="0"/>
              </a:rPr>
              <a:t>Regional solutions that could </a:t>
            </a:r>
            <a:r>
              <a:rPr lang="en-US" sz="2000" kern="0" dirty="0">
                <a:solidFill>
                  <a:schemeClr val="tx2"/>
                </a:solidFill>
                <a:latin typeface="Arial" panose="020B0604020202020204" pitchFamily="34" charset="0"/>
                <a:ea typeface="+mn-ea"/>
              </a:rPr>
              <a:t>promote pooling of resources and flexibility tools</a:t>
            </a:r>
          </a:p>
          <a:p>
            <a:pPr marL="263525" indent="-263525" algn="just">
              <a:lnSpc>
                <a:spcPct val="150000"/>
              </a:lnSpc>
              <a:spcBef>
                <a:spcPts val="600"/>
              </a:spcBef>
              <a:buClr>
                <a:srgbClr val="252671">
                  <a:lumMod val="85000"/>
                  <a:lumOff val="15000"/>
                </a:srgbClr>
              </a:buClr>
              <a:buFont typeface="Arial" panose="020B0604020202020204" pitchFamily="34" charset="0"/>
              <a:buChar char="•"/>
              <a:tabLst>
                <a:tab pos="228600" algn="l"/>
              </a:tabLst>
              <a:defRPr/>
            </a:pPr>
            <a:r>
              <a:rPr lang="en-US" sz="2000" kern="0" dirty="0">
                <a:solidFill>
                  <a:schemeClr val="tx2"/>
                </a:solidFill>
                <a:latin typeface="Arial" panose="020B0604020202020204" pitchFamily="34" charset="0"/>
                <a:ea typeface="+mn-ea"/>
              </a:rPr>
              <a:t>Lesson learnt: individual countries alone fail to develop or slow down their decarbonization plans</a:t>
            </a:r>
          </a:p>
        </p:txBody>
      </p:sp>
      <p:sp>
        <p:nvSpPr>
          <p:cNvPr id="10"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D2D64847-DEF7-EAD2-5BA3-26AEFFDB13EB}"/>
              </a:ext>
            </a:extLst>
          </p:cNvPr>
          <p:cNvSpPr txBox="1"/>
          <p:nvPr/>
        </p:nvSpPr>
        <p:spPr bwMode="auto">
          <a:xfrm>
            <a:off x="8613058" y="1541280"/>
            <a:ext cx="3465285" cy="3041280"/>
          </a:xfrm>
          <a:prstGeom prst="rect">
            <a:avLst/>
          </a:prstGeom>
          <a:solidFill>
            <a:schemeClr val="accent2"/>
          </a:solidFill>
          <a:ln w="12700">
            <a:miter lim="400000"/>
          </a:ln>
        </p:spPr>
        <p:txBody>
          <a:bodyPr wrap="square" lIns="25399" tIns="25399" rIns="25399" bIns="25399">
            <a:spAutoFit/>
          </a:bodyPr>
          <a:lstStyle/>
          <a:p>
            <a:pPr marL="0" marR="0" lvl="0" indent="0" defTabSz="1219161" eaLnBrk="1" fontAlgn="auto" latinLnBrk="0" hangingPunct="1">
              <a:lnSpc>
                <a:spcPct val="13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rPr>
              <a:t>Technical, regulatory and financial regional solutions:</a:t>
            </a:r>
          </a:p>
          <a:p>
            <a:pPr marL="342900" marR="0" lvl="0" indent="-342900"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rPr>
              <a:t>network development plans</a:t>
            </a:r>
          </a:p>
          <a:p>
            <a:pPr marL="342900" marR="0" lvl="0" indent="-342900"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rPr>
              <a:t>grid codes</a:t>
            </a:r>
          </a:p>
          <a:p>
            <a:pPr marL="342900" marR="0" lvl="0" indent="-342900"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rPr>
              <a:t>efficient financing mechanisms</a:t>
            </a:r>
          </a:p>
        </p:txBody>
      </p:sp>
      <p:sp>
        <p:nvSpPr>
          <p:cNvPr id="11" name="Triangolo isoscele 10">
            <a:extLst>
              <a:ext uri="{FF2B5EF4-FFF2-40B4-BE49-F238E27FC236}">
                <a16:creationId xmlns:a16="http://schemas.microsoft.com/office/drawing/2014/main" id="{3E938A56-6E39-C8DA-B364-370793AD3203}"/>
              </a:ext>
            </a:extLst>
          </p:cNvPr>
          <p:cNvSpPr/>
          <p:nvPr/>
        </p:nvSpPr>
        <p:spPr bwMode="auto">
          <a:xfrm rot="5400000">
            <a:off x="6166221" y="2770965"/>
            <a:ext cx="3923410" cy="327596"/>
          </a:xfrm>
          <a:prstGeom prst="triangle">
            <a:avLst/>
          </a:prstGeom>
          <a:solidFill>
            <a:schemeClr val="accent1"/>
          </a:solidFill>
          <a:ln w="12700" cap="flat">
            <a:solidFill>
              <a:schemeClr val="tx1">
                <a:lumMod val="75000"/>
              </a:schemeClr>
            </a:solidFill>
            <a:miter lim="4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endParaRPr>
          </a:p>
        </p:txBody>
      </p:sp>
      <p:sp>
        <p:nvSpPr>
          <p:cNvPr id="12" name="CasellaDiTesto 11">
            <a:extLst>
              <a:ext uri="{FF2B5EF4-FFF2-40B4-BE49-F238E27FC236}">
                <a16:creationId xmlns:a16="http://schemas.microsoft.com/office/drawing/2014/main" id="{3B187DAB-D762-DF52-4B7A-4782572076C3}"/>
              </a:ext>
            </a:extLst>
          </p:cNvPr>
          <p:cNvSpPr txBox="1"/>
          <p:nvPr/>
        </p:nvSpPr>
        <p:spPr bwMode="auto">
          <a:xfrm>
            <a:off x="1665888" y="5753104"/>
            <a:ext cx="8860223" cy="775084"/>
          </a:xfrm>
          <a:prstGeom prst="rect">
            <a:avLst/>
          </a:prstGeom>
          <a:solidFill>
            <a:srgbClr val="252671"/>
          </a:solidFill>
          <a:ln w="12700" cap="flat">
            <a:noFill/>
            <a:miter lim="400000"/>
          </a:ln>
          <a:effectLst/>
        </p:spPr>
        <p:txBody>
          <a:bodyPr wrap="square">
            <a:spAutoFit/>
          </a:bodyPr>
          <a:lstStyle/>
          <a:p>
            <a:pPr algn="ctr" defTabSz="1219161">
              <a:lnSpc>
                <a:spcPct val="130000"/>
              </a:lnSpc>
              <a:spcBef>
                <a:spcPts val="600"/>
              </a:spcBef>
              <a:defRPr/>
            </a:pPr>
            <a:r>
              <a:rPr lang="en-US" b="1" kern="0" dirty="0">
                <a:solidFill>
                  <a:srgbClr val="FFFFFF"/>
                </a:solidFill>
                <a:latin typeface="Arial" panose="020B0604020202020204" pitchFamily="34" charset="0"/>
              </a:rPr>
              <a:t>SEE can play a significant role, as one of the doors to Europe: several projects already planned for connecting MENA to Europe through the region</a:t>
            </a:r>
          </a:p>
        </p:txBody>
      </p:sp>
    </p:spTree>
    <p:extLst>
      <p:ext uri="{BB962C8B-B14F-4D97-AF65-F5344CB8AC3E}">
        <p14:creationId xmlns:p14="http://schemas.microsoft.com/office/powerpoint/2010/main" val="169120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D1ED-F2FC-BF3F-9976-7C1BB452799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5CD4C42-F461-1141-1D2E-F7DA8CE88C9A}"/>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8</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7B398CFC-D7C8-167B-C7A2-543F3F976E48}"/>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3" name="Google Shape;344;g10965efb552_8_221">
            <a:extLst>
              <a:ext uri="{FF2B5EF4-FFF2-40B4-BE49-F238E27FC236}">
                <a16:creationId xmlns:a16="http://schemas.microsoft.com/office/drawing/2014/main" id="{69003E5C-C75A-2269-A713-66E926A73430}"/>
              </a:ext>
            </a:extLst>
          </p:cNvPr>
          <p:cNvSpPr txBox="1"/>
          <p:nvPr/>
        </p:nvSpPr>
        <p:spPr bwMode="auto">
          <a:xfrm>
            <a:off x="381323" y="172690"/>
            <a:ext cx="9234625" cy="383687"/>
          </a:xfrm>
          <a:prstGeom prst="rect">
            <a:avLst/>
          </a:prstGeom>
          <a:noFill/>
          <a:ln>
            <a:noFill/>
          </a:ln>
        </p:spPr>
        <p:txBody>
          <a:bodyPr spcFirstLastPara="1" wrap="square" lIns="25396" tIns="25396" rIns="25396" bIns="25396" anchor="t" anchorCtr="0">
            <a:spAutoFit/>
          </a:bodyPr>
          <a:lstStyle/>
          <a:p>
            <a:pPr marL="0" marR="0" lvl="0" indent="0" algn="l" defTabSz="903104" eaLnBrk="1" fontAlgn="auto" latinLnBrk="0" hangingPunct="1">
              <a:lnSpc>
                <a:spcPct val="90000"/>
              </a:lnSpc>
              <a:spcBef>
                <a:spcPts val="0"/>
              </a:spcBef>
              <a:spcAft>
                <a:spcPts val="0"/>
              </a:spcAft>
              <a:buClrTx/>
              <a:buSzTx/>
              <a:buFontTx/>
              <a:buNone/>
              <a:tabLst/>
              <a:defRPr/>
            </a:pPr>
            <a:r>
              <a:rPr kumimoji="0" lang="en-US" sz="2400" b="1" i="0" u="none" strike="noStrike" kern="0" cap="none" spc="98" normalizeH="0" baseline="0" noProof="0" dirty="0">
                <a:ln>
                  <a:noFill/>
                </a:ln>
                <a:solidFill>
                  <a:srgbClr val="002060"/>
                </a:solidFill>
                <a:effectLst/>
                <a:uLnTx/>
                <a:uFillTx/>
                <a:latin typeface="Helvetica Neue"/>
              </a:rPr>
              <a:t>Challenges &amp; opportunities for energy transition in MENA</a:t>
            </a:r>
          </a:p>
        </p:txBody>
      </p:sp>
      <p:sp>
        <p:nvSpPr>
          <p:cNvPr id="4" name="Content Placeholder 2">
            <a:extLst>
              <a:ext uri="{FF2B5EF4-FFF2-40B4-BE49-F238E27FC236}">
                <a16:creationId xmlns:a16="http://schemas.microsoft.com/office/drawing/2014/main" id="{9F75DAF2-6764-AF71-19BA-45A243F03752}"/>
              </a:ext>
            </a:extLst>
          </p:cNvPr>
          <p:cNvSpPr txBox="1">
            <a:spLocks/>
          </p:cNvSpPr>
          <p:nvPr/>
        </p:nvSpPr>
        <p:spPr bwMode="auto">
          <a:xfrm>
            <a:off x="554086" y="1058440"/>
            <a:ext cx="10816920" cy="2131460"/>
          </a:xfrm>
          <a:prstGeom prst="rect">
            <a:avLst/>
          </a:prstGeom>
        </p:spPr>
        <p:txBody>
          <a:bodyPr lIns="0" tIns="0" rIns="0" bIns="0"/>
          <a:lstStyle>
            <a:lvl1pPr marL="0" indent="0" algn="l" defTabSz="903104" rtl="0" eaLnBrk="1" latinLnBrk="0" hangingPunct="1">
              <a:lnSpc>
                <a:spcPct val="100000"/>
              </a:lnSpc>
              <a:spcBef>
                <a:spcPts val="889"/>
              </a:spcBef>
              <a:spcAft>
                <a:spcPts val="0"/>
              </a:spcAft>
              <a:buClr>
                <a:schemeClr val="tx1">
                  <a:lumMod val="85000"/>
                  <a:lumOff val="15000"/>
                </a:schemeClr>
              </a:buClr>
              <a:buFontTx/>
              <a:buNone/>
              <a:defRPr sz="1100" b="0" i="0" kern="1200">
                <a:solidFill>
                  <a:schemeClr val="tx1">
                    <a:lumMod val="50000"/>
                    <a:lumOff val="50000"/>
                  </a:schemeClr>
                </a:solidFill>
                <a:latin typeface="Arial" charset="0"/>
                <a:ea typeface="Arial" charset="0"/>
                <a:cs typeface="Arial" charset="0"/>
              </a:defRPr>
            </a:lvl1pPr>
            <a:lvl2pPr marL="451552"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483"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414"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345" indent="-180621" algn="l" defTabSz="90310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234"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528"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2822"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116" indent="-225776" algn="l" defTabSz="90310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a:lstStyle>
          <a:p>
            <a:pPr marL="457200" marR="0" lvl="0" indent="-457200" algn="l" defTabSz="1219161" rtl="0" eaLnBrk="1" fontAlgn="auto" latinLnBrk="0" hangingPunct="1">
              <a:lnSpc>
                <a:spcPct val="130000"/>
              </a:lnSpc>
              <a:spcBef>
                <a:spcPts val="600"/>
              </a:spcBef>
              <a:spcAft>
                <a:spcPts val="0"/>
              </a:spcAft>
              <a:buClr>
                <a:srgbClr val="252671">
                  <a:lumMod val="85000"/>
                  <a:lumOff val="15000"/>
                </a:srgbClr>
              </a:buClr>
              <a:buSzTx/>
              <a:buFont typeface="+mj-lt"/>
              <a:buAutoNum type="arabicPeriod"/>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cs typeface="Arial" charset="0"/>
              </a:rPr>
              <a:t>Institutional challenges: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cs typeface="Arial" charset="0"/>
              </a:rPr>
              <a:t>develop an efficient Mediterranean framework</a:t>
            </a:r>
          </a:p>
          <a:p>
            <a:pPr marL="457200" marR="0" lvl="0" indent="-457200" algn="l" defTabSz="1219161" rtl="0" eaLnBrk="1" fontAlgn="auto" latinLnBrk="0" hangingPunct="1">
              <a:lnSpc>
                <a:spcPct val="130000"/>
              </a:lnSpc>
              <a:spcBef>
                <a:spcPts val="600"/>
              </a:spcBef>
              <a:spcAft>
                <a:spcPts val="0"/>
              </a:spcAft>
              <a:buClr>
                <a:srgbClr val="252671">
                  <a:lumMod val="85000"/>
                  <a:lumOff val="15000"/>
                </a:srgbClr>
              </a:buClr>
              <a:buSzTx/>
              <a:buFont typeface="+mj-lt"/>
              <a:buAutoNum type="arabicPeriod"/>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cs typeface="Arial" charset="0"/>
              </a:rPr>
              <a:t>Financial challenges: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cs typeface="Arial" charset="0"/>
              </a:rPr>
              <a:t>develop financing instruments to boost long-term &amp; capital-intensive investments in grids</a:t>
            </a:r>
          </a:p>
          <a:p>
            <a:pPr marL="457200" marR="0" lvl="0" indent="-457200" algn="l" defTabSz="1219161" rtl="0" eaLnBrk="1" fontAlgn="auto" latinLnBrk="0" hangingPunct="1">
              <a:lnSpc>
                <a:spcPct val="130000"/>
              </a:lnSpc>
              <a:spcBef>
                <a:spcPts val="600"/>
              </a:spcBef>
              <a:spcAft>
                <a:spcPts val="0"/>
              </a:spcAft>
              <a:buClr>
                <a:srgbClr val="252671">
                  <a:lumMod val="85000"/>
                  <a:lumOff val="15000"/>
                </a:srgbClr>
              </a:buClr>
              <a:buSzTx/>
              <a:buFont typeface="+mj-lt"/>
              <a:buAutoNum type="arabicPeriod"/>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cs typeface="Arial" charset="0"/>
              </a:rPr>
              <a:t>Technical challenges</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cs typeface="Arial" charset="0"/>
              </a:rPr>
              <a:t>: promote the development of the HV transmission grid and increase the interoperability </a:t>
            </a:r>
            <a:r>
              <a:rPr lang="en-US" sz="2000" kern="0" dirty="0">
                <a:solidFill>
                  <a:srgbClr val="002060"/>
                </a:solidFill>
                <a:latin typeface="Arial" panose="020B0604020202020204" pitchFamily="34" charset="0"/>
              </a:rPr>
              <a:t>of PS: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cs typeface="Arial" charset="0"/>
              </a:rPr>
              <a:t>requires legal/regulatory support</a:t>
            </a:r>
          </a:p>
        </p:txBody>
      </p:sp>
      <p:sp>
        <p:nvSpPr>
          <p:cNvPr id="6"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057F5284-A53E-597F-ABD2-8F971F84DD66}"/>
              </a:ext>
            </a:extLst>
          </p:cNvPr>
          <p:cNvSpPr txBox="1"/>
          <p:nvPr/>
        </p:nvSpPr>
        <p:spPr bwMode="auto">
          <a:xfrm>
            <a:off x="591684" y="3692336"/>
            <a:ext cx="8080367" cy="2241061"/>
          </a:xfrm>
          <a:prstGeom prst="rect">
            <a:avLst/>
          </a:prstGeom>
          <a:solidFill>
            <a:schemeClr val="tx1">
              <a:lumMod val="60000"/>
              <a:lumOff val="40000"/>
            </a:schemeClr>
          </a:solidFill>
          <a:ln w="12700">
            <a:miter lim="400000"/>
          </a:ln>
        </p:spPr>
        <p:txBody>
          <a:bodyPr wrap="square" lIns="25399" tIns="25399" rIns="25399" bIns="25399">
            <a:spAutoFit/>
          </a:bodyPr>
          <a:lstStyle/>
          <a:p>
            <a:pPr marL="0" marR="0" lvl="0" indent="0" algn="l" defTabSz="1219161" eaLnBrk="1" fontAlgn="auto" latinLnBrk="0" hangingPunct="1">
              <a:lnSpc>
                <a:spcPct val="13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rPr>
              <a:t>Interlinked challenges  </a:t>
            </a:r>
          </a:p>
          <a:p>
            <a:pPr marL="342900" marR="0" lvl="0" indent="-342900" algn="l"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rPr>
              <a:t>lack of a solid institutional framework limits investments</a:t>
            </a:r>
          </a:p>
          <a:p>
            <a:pPr marL="342900" marR="0" lvl="0" indent="-342900" algn="l"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rPr>
              <a:t>lack of investment slows down reforms</a:t>
            </a:r>
          </a:p>
          <a:p>
            <a:pPr marL="342900" marR="0" lvl="0" indent="-342900" algn="l" defTabSz="1219161"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rPr>
              <a:t>TSOs are service providers under existing legal frameworks, limited capacity to modify their practices without strong institutional support</a:t>
            </a:r>
          </a:p>
        </p:txBody>
      </p:sp>
      <p:pic>
        <p:nvPicPr>
          <p:cNvPr id="13" name="Picture 2" descr="6 Ways to Solve the Chicken and Egg Problem for a Marketplace Startup -  Clockwise Software">
            <a:extLst>
              <a:ext uri="{FF2B5EF4-FFF2-40B4-BE49-F238E27FC236}">
                <a16:creationId xmlns:a16="http://schemas.microsoft.com/office/drawing/2014/main" id="{26B68036-3E96-B75C-47EA-C91EEA4B6C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6882" y="4070555"/>
            <a:ext cx="2516073" cy="14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6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1E79-6A5B-8FA5-C3F0-658E32C10D1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A057991-8DE7-7874-583E-1F3FDEE2593A}"/>
              </a:ext>
            </a:extLst>
          </p:cNvPr>
          <p:cNvSpPr>
            <a:spLocks noGrp="1"/>
          </p:cNvSpPr>
          <p:nvPr>
            <p:ph type="sldNum" sz="quarter" idx="2"/>
          </p:nvPr>
        </p:nvSpPr>
        <p:spPr>
          <a:xfrm>
            <a:off x="11932421" y="6333506"/>
            <a:ext cx="245260" cy="241092"/>
          </a:xfrm>
        </p:spPr>
        <p:txBody>
          <a:bodyPr/>
          <a:lstStyle/>
          <a:p>
            <a:pPr marL="0" marR="0" lvl="0" indent="0" algn="l" defTabSz="292100" eaLnBrk="1" fontAlgn="auto" latinLnBrk="0" hangingPunct="1">
              <a:lnSpc>
                <a:spcPct val="100000"/>
              </a:lnSpc>
              <a:spcBef>
                <a:spcPts val="0"/>
              </a:spcBef>
              <a:spcAft>
                <a:spcPts val="0"/>
              </a:spcAft>
              <a:buClrTx/>
              <a:buSzTx/>
              <a:buFontTx/>
              <a:buNone/>
              <a:tabLst/>
              <a:defRPr/>
            </a:pPr>
            <a:fld id="{86CB4B4D-7CA3-9044-876B-883B54F8677D}" type="slidenum">
              <a:rPr kumimoji="0" lang="it-IT" sz="900" b="0" i="0" u="none" strike="noStrike" kern="0" cap="none" spc="0" normalizeH="0" baseline="0" noProof="0" smtClean="0">
                <a:ln>
                  <a:noFill/>
                </a:ln>
                <a:solidFill>
                  <a:srgbClr val="000000"/>
                </a:solidFill>
                <a:effectLst/>
                <a:uLnTx/>
                <a:uFillTx/>
                <a:latin typeface="Helvetica Neue"/>
              </a:rPr>
              <a:pPr marL="0" marR="0" lvl="0" indent="0" algn="l" defTabSz="292100" eaLnBrk="1" fontAlgn="auto" latinLnBrk="0" hangingPunct="1">
                <a:lnSpc>
                  <a:spcPct val="100000"/>
                </a:lnSpc>
                <a:spcBef>
                  <a:spcPts val="0"/>
                </a:spcBef>
                <a:spcAft>
                  <a:spcPts val="0"/>
                </a:spcAft>
                <a:buClrTx/>
                <a:buSzTx/>
                <a:buFontTx/>
                <a:buNone/>
                <a:tabLst/>
                <a:defRPr/>
              </a:pPr>
              <a:t>9</a:t>
            </a:fld>
            <a:endParaRPr kumimoji="0" lang="it-IT" sz="900" b="0" i="0" u="none" strike="noStrike" kern="0" cap="none" spc="0" normalizeH="0" baseline="0" noProof="0">
              <a:ln>
                <a:noFill/>
              </a:ln>
              <a:solidFill>
                <a:srgbClr val="000000"/>
              </a:solidFill>
              <a:effectLst/>
              <a:uLnTx/>
              <a:uFillTx/>
              <a:latin typeface="Helvetica Neue"/>
            </a:endParaRPr>
          </a:p>
        </p:txBody>
      </p:sp>
      <p:sp>
        <p:nvSpPr>
          <p:cNvPr id="5" name="Rettangolo 4">
            <a:extLst>
              <a:ext uri="{FF2B5EF4-FFF2-40B4-BE49-F238E27FC236}">
                <a16:creationId xmlns:a16="http://schemas.microsoft.com/office/drawing/2014/main" id="{324CBD3B-0142-CCA4-3184-7948FB20DBD0}"/>
              </a:ext>
            </a:extLst>
          </p:cNvPr>
          <p:cNvSpPr/>
          <p:nvPr/>
        </p:nvSpPr>
        <p:spPr bwMode="auto">
          <a:xfrm>
            <a:off x="10633587" y="5987845"/>
            <a:ext cx="1061884" cy="693174"/>
          </a:xfrm>
          <a:prstGeom prst="rect">
            <a:avLst/>
          </a:prstGeom>
          <a:solidFill>
            <a:schemeClr val="bg1"/>
          </a:solidFill>
          <a:ln w="12700" cap="flat">
            <a:solidFill>
              <a:schemeClr val="bg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9" name="Titolo 1">
            <a:extLst>
              <a:ext uri="{FF2B5EF4-FFF2-40B4-BE49-F238E27FC236}">
                <a16:creationId xmlns:a16="http://schemas.microsoft.com/office/drawing/2014/main" id="{15DD12C0-7378-3BA7-912C-1E797014F636}"/>
              </a:ext>
            </a:extLst>
          </p:cNvPr>
          <p:cNvSpPr txBox="1">
            <a:spLocks/>
          </p:cNvSpPr>
          <p:nvPr/>
        </p:nvSpPr>
        <p:spPr bwMode="auto">
          <a:xfrm>
            <a:off x="406263" y="197768"/>
            <a:ext cx="8929688" cy="503237"/>
          </a:xfrm>
          <a:prstGeom prst="rect">
            <a:avLst/>
          </a:prstGeom>
          <a:ln w="12700">
            <a:miter lim="400000"/>
          </a:ln>
        </p:spPr>
        <p:txBody>
          <a:bodyPr lIns="50800" tIns="50800" rIns="50800" bIns="50800">
            <a:noAutofit/>
          </a:bodyPr>
          <a:lstStyle>
            <a:lvl1pPr marL="0" marR="0" indent="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a:lstStyle>
          <a:p>
            <a:pPr defTabSz="903104">
              <a:lnSpc>
                <a:spcPct val="90000"/>
              </a:lnSpc>
              <a:spcBef>
                <a:spcPct val="0"/>
              </a:spcBef>
            </a:pPr>
            <a:r>
              <a:rPr lang="en-US" sz="2400" kern="1200" spc="0" dirty="0">
                <a:solidFill>
                  <a:srgbClr val="002060"/>
                </a:solidFill>
                <a:latin typeface="Helvetica Neue"/>
                <a:ea typeface="+mj-ea"/>
              </a:rPr>
              <a:t>Institutional challenge: setting up regional policies</a:t>
            </a:r>
            <a:br>
              <a:rPr lang="fr-FR" sz="2400" kern="0" spc="0" dirty="0">
                <a:solidFill>
                  <a:srgbClr val="002060"/>
                </a:solidFill>
                <a:latin typeface="Helvetica Neue"/>
              </a:rPr>
            </a:br>
            <a:endParaRPr lang="en-GB" sz="2400" kern="1200" spc="0" dirty="0">
              <a:solidFill>
                <a:srgbClr val="252671"/>
              </a:solidFill>
              <a:latin typeface="+mj-lt"/>
            </a:endParaRPr>
          </a:p>
        </p:txBody>
      </p:sp>
      <p:sp>
        <p:nvSpPr>
          <p:cNvPr id="10"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0561C038-01AB-F521-C663-658378FC677F}"/>
              </a:ext>
            </a:extLst>
          </p:cNvPr>
          <p:cNvSpPr txBox="1"/>
          <p:nvPr/>
        </p:nvSpPr>
        <p:spPr bwMode="auto">
          <a:xfrm>
            <a:off x="296993" y="1005200"/>
            <a:ext cx="5400000" cy="1557908"/>
          </a:xfrm>
          <a:prstGeom prst="rect">
            <a:avLst/>
          </a:prstGeom>
          <a:ln w="12700">
            <a:miter lim="400000"/>
          </a:ln>
        </p:spPr>
        <p:txBody>
          <a:bodyPr wrap="square" lIns="25399" tIns="25399" rIns="25399" bIns="25399">
            <a:no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 Develop a comprehensive vision and a real efficient regional policy (a </a:t>
            </a: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mn-cs"/>
              </a:rPr>
              <a:t>Mediterranean framework</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 harmonizing national regulations</a:t>
            </a:r>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9D559B67-EFD2-CAB1-6E14-A8A219535458}"/>
              </a:ext>
            </a:extLst>
          </p:cNvPr>
          <p:cNvSpPr txBox="1"/>
          <p:nvPr/>
        </p:nvSpPr>
        <p:spPr bwMode="auto">
          <a:xfrm>
            <a:off x="296994" y="2706315"/>
            <a:ext cx="5400000" cy="859759"/>
          </a:xfrm>
          <a:prstGeom prst="rect">
            <a:avLst/>
          </a:prstGeom>
          <a:ln w="12700">
            <a:miter lim="400000"/>
          </a:ln>
        </p:spPr>
        <p:txBody>
          <a:bodyPr wrap="square" lIns="25399" tIns="25399" rIns="25399" bIns="25399">
            <a:no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mn-cs"/>
              </a:rPr>
              <a:t>Coordinate </a:t>
            </a:r>
            <a:r>
              <a:rPr kumimoji="0" lang="en-US" sz="2000" i="0" u="none" strike="noStrike" kern="0" cap="none" spc="0" normalizeH="0" baseline="0" noProof="0" dirty="0">
                <a:ln>
                  <a:noFill/>
                </a:ln>
                <a:solidFill>
                  <a:srgbClr val="002060"/>
                </a:solidFill>
                <a:effectLst/>
                <a:uLnTx/>
                <a:uFillTx/>
                <a:latin typeface="Arial" panose="020B0604020202020204" pitchFamily="34" charset="0"/>
                <a:ea typeface="+mn-ea"/>
                <a:cs typeface="+mn-cs"/>
              </a:rPr>
              <a:t>the existing </a:t>
            </a: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mn-cs"/>
              </a:rPr>
              <a:t>institutional initiatives </a:t>
            </a:r>
          </a:p>
        </p:txBody>
      </p:sp>
      <p:sp>
        <p:nvSpPr>
          <p:cNvPr id="4"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D9429830-13D1-DDB6-290B-4C65BCFE582F}"/>
              </a:ext>
            </a:extLst>
          </p:cNvPr>
          <p:cNvSpPr txBox="1"/>
          <p:nvPr/>
        </p:nvSpPr>
        <p:spPr bwMode="auto">
          <a:xfrm>
            <a:off x="296994" y="3782763"/>
            <a:ext cx="5400000" cy="1222719"/>
          </a:xfrm>
          <a:prstGeom prst="rect">
            <a:avLst/>
          </a:prstGeom>
          <a:ln w="12700">
            <a:miter lim="400000"/>
          </a:ln>
        </p:spPr>
        <p:txBody>
          <a:bodyPr wrap="square" lIns="25399" tIns="25399" rIns="25399" bIns="25399">
            <a:no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 EU to drive the transformation and</a:t>
            </a: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mn-cs"/>
              </a:rPr>
              <a:t> implement the external dimension of the EU Green Deal</a:t>
            </a:r>
            <a:endPar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CasellaDiTesto 10">
            <a:extLst>
              <a:ext uri="{FF2B5EF4-FFF2-40B4-BE49-F238E27FC236}">
                <a16:creationId xmlns:a16="http://schemas.microsoft.com/office/drawing/2014/main" id="{15B31604-96CE-946E-22B7-0A9DFF2DCB75}"/>
              </a:ext>
            </a:extLst>
          </p:cNvPr>
          <p:cNvSpPr txBox="1"/>
          <p:nvPr/>
        </p:nvSpPr>
        <p:spPr bwMode="auto">
          <a:xfrm>
            <a:off x="296994" y="5222171"/>
            <a:ext cx="5400000" cy="76567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noAutofit/>
          </a:bodyPr>
          <a:lstStyle/>
          <a:p>
            <a:pPr marL="171450" marR="0" lvl="0" indent="-171450" algn="l" defTabSz="914400" eaLnBrk="1" fontAlgn="auto" latinLnBrk="0" hangingPunct="1">
              <a:lnSpc>
                <a:spcPct val="114999"/>
              </a:lnSpc>
              <a:spcBef>
                <a:spcPts val="597"/>
              </a:spcBef>
              <a:spcAft>
                <a:spcPts val="597"/>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latin typeface="Arial"/>
                <a:ea typeface="+mn-ea"/>
                <a:cs typeface="+mn-cs"/>
              </a:rPr>
              <a:t>Regulatory mandates for TSOs to establish secure, interoperable data sharing platforms</a:t>
            </a:r>
            <a:endPar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2"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2949A723-A1AA-D195-8F18-D5EAB64EE039}"/>
              </a:ext>
            </a:extLst>
          </p:cNvPr>
          <p:cNvSpPr txBox="1"/>
          <p:nvPr/>
        </p:nvSpPr>
        <p:spPr bwMode="auto">
          <a:xfrm>
            <a:off x="7093969" y="979260"/>
            <a:ext cx="5030176" cy="1286953"/>
          </a:xfrm>
          <a:prstGeom prst="rect">
            <a:avLst/>
          </a:prstGeom>
          <a:ln w="12700">
            <a:miter lim="400000"/>
          </a:ln>
        </p:spPr>
        <p:txBody>
          <a:bodyPr wrap="square" lIns="25399" tIns="25399" rIns="25399" bIns="25399">
            <a:sp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Integrated network development plans </a:t>
            </a:r>
          </a:p>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Med </a:t>
            </a:r>
            <a:r>
              <a:rPr lang="en-US" sz="2000" kern="0" dirty="0">
                <a:solidFill>
                  <a:srgbClr val="002060"/>
                </a:solidFill>
                <a:latin typeface="Arial" panose="020B0604020202020204" pitchFamily="34" charset="0"/>
              </a:rPr>
              <a:t>G</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rid Code</a:t>
            </a:r>
            <a:r>
              <a:rPr lang="en-US" sz="2000" kern="0" dirty="0">
                <a:solidFill>
                  <a:srgbClr val="002060"/>
                </a:solidFill>
                <a:latin typeface="Arial" panose="020B0604020202020204" pitchFamily="34" charset="0"/>
              </a:rPr>
              <a:t> (</a:t>
            </a:r>
            <a:r>
              <a:rPr kumimoji="0" lang="en-US" sz="2000" b="0" i="0" u="none" strike="noStrike" kern="0" cap="none" spc="0" normalizeH="0" baseline="0" noProof="0" dirty="0">
                <a:ln>
                  <a:noFill/>
                </a:ln>
                <a:solidFill>
                  <a:srgbClr val="002060"/>
                </a:solidFill>
                <a:effectLst/>
                <a:uLnTx/>
                <a:uFillTx/>
                <a:latin typeface="Arial"/>
                <a:ea typeface="+mn-ea"/>
                <a:cs typeface="+mn-cs"/>
              </a:rPr>
              <a:t>planning, operation, data exchange and market integration</a:t>
            </a:r>
            <a:endPar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Triangolo isoscele 12">
            <a:extLst>
              <a:ext uri="{FF2B5EF4-FFF2-40B4-BE49-F238E27FC236}">
                <a16:creationId xmlns:a16="http://schemas.microsoft.com/office/drawing/2014/main" id="{C9D5AF28-A33C-9E56-D53B-3BABA686F804}"/>
              </a:ext>
            </a:extLst>
          </p:cNvPr>
          <p:cNvSpPr/>
          <p:nvPr/>
        </p:nvSpPr>
        <p:spPr bwMode="auto">
          <a:xfrm rot="5400000">
            <a:off x="13196518" y="1629577"/>
            <a:ext cx="1186443" cy="373446"/>
          </a:xfrm>
          <a:prstGeom prst="triangle">
            <a:avLst/>
          </a:prstGeom>
          <a:solidFill>
            <a:schemeClr val="accent1"/>
          </a:solidFill>
          <a:ln w="12700" cap="flat">
            <a:solidFill>
              <a:schemeClr val="tx1">
                <a:lumMod val="75000"/>
              </a:schemeClr>
            </a:solidFill>
            <a:miter lim="4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endParaRPr>
          </a:p>
        </p:txBody>
      </p:sp>
      <p:sp>
        <p:nvSpPr>
          <p:cNvPr id="14" name="Triangolo isoscele 13">
            <a:extLst>
              <a:ext uri="{FF2B5EF4-FFF2-40B4-BE49-F238E27FC236}">
                <a16:creationId xmlns:a16="http://schemas.microsoft.com/office/drawing/2014/main" id="{F534A23E-AE91-036D-88D4-7A290D80E1D3}"/>
              </a:ext>
            </a:extLst>
          </p:cNvPr>
          <p:cNvSpPr/>
          <p:nvPr/>
        </p:nvSpPr>
        <p:spPr bwMode="auto">
          <a:xfrm rot="5400000">
            <a:off x="13399535" y="2980637"/>
            <a:ext cx="809900" cy="373443"/>
          </a:xfrm>
          <a:prstGeom prst="triangle">
            <a:avLst/>
          </a:prstGeom>
          <a:solidFill>
            <a:schemeClr val="accent1"/>
          </a:solidFill>
          <a:ln w="12700" cap="flat">
            <a:solidFill>
              <a:schemeClr val="tx1">
                <a:lumMod val="75000"/>
              </a:schemeClr>
            </a:solidFill>
            <a:miter lim="4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endParaRPr>
          </a:p>
        </p:txBody>
      </p:sp>
      <p:sp>
        <p:nvSpPr>
          <p:cNvPr id="16"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930F406F-8B83-6C31-D281-2E8674213918}"/>
              </a:ext>
            </a:extLst>
          </p:cNvPr>
          <p:cNvSpPr txBox="1"/>
          <p:nvPr/>
        </p:nvSpPr>
        <p:spPr bwMode="auto">
          <a:xfrm>
            <a:off x="7093969" y="2504116"/>
            <a:ext cx="5030176" cy="886844"/>
          </a:xfrm>
          <a:prstGeom prst="rect">
            <a:avLst/>
          </a:prstGeom>
          <a:ln w="12700">
            <a:miter lim="400000"/>
          </a:ln>
        </p:spPr>
        <p:txBody>
          <a:bodyPr wrap="square" lIns="25399" tIns="25399" rIns="25399" bIns="25399">
            <a:sp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Energy platforms (</a:t>
            </a:r>
            <a:r>
              <a:rPr kumimoji="0" lang="en-US" sz="2000" b="0" i="0" u="none" strike="noStrike" kern="0" cap="none" spc="0" normalizeH="0" baseline="0" noProof="0" dirty="0" err="1">
                <a:ln>
                  <a:noFill/>
                </a:ln>
                <a:solidFill>
                  <a:srgbClr val="002060"/>
                </a:solidFill>
                <a:effectLst/>
                <a:uLnTx/>
                <a:uFillTx/>
                <a:latin typeface="Arial" panose="020B0604020202020204" pitchFamily="34" charset="0"/>
                <a:ea typeface="+mn-ea"/>
                <a:cs typeface="+mn-cs"/>
              </a:rPr>
              <a:t>UfM</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a:t>
            </a:r>
          </a:p>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Pan Arab Electricity Market (LAS)</a:t>
            </a:r>
          </a:p>
        </p:txBody>
      </p:sp>
      <p:sp>
        <p:nvSpPr>
          <p:cNvPr id="17"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E1E8B17-6302-9046-9F86-C236C05A91A0}"/>
              </a:ext>
            </a:extLst>
          </p:cNvPr>
          <p:cNvSpPr txBox="1"/>
          <p:nvPr/>
        </p:nvSpPr>
        <p:spPr bwMode="auto">
          <a:xfrm>
            <a:off x="7093969" y="4768298"/>
            <a:ext cx="5030176" cy="1610119"/>
          </a:xfrm>
          <a:prstGeom prst="rect">
            <a:avLst/>
          </a:prstGeom>
          <a:ln w="12700">
            <a:miter lim="400000"/>
          </a:ln>
        </p:spPr>
        <p:txBody>
          <a:bodyPr wrap="square" lIns="25399" tIns="25399" rIns="25399" bIns="25399">
            <a:sp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i="0" u="none" strike="noStrike" kern="1200" cap="none" spc="0" normalizeH="0" baseline="0" noProof="0" dirty="0">
                <a:ln>
                  <a:noFill/>
                </a:ln>
                <a:solidFill>
                  <a:srgbClr val="002060"/>
                </a:solidFill>
                <a:effectLst/>
                <a:uLnTx/>
                <a:uFillTx/>
                <a:latin typeface="Arial"/>
                <a:cs typeface="Arial" charset="0"/>
              </a:rPr>
              <a:t>Achieve data availability and overcome the limited exchange of operational data now blocked by regulatory fragmentation &amp; legal barriers</a:t>
            </a:r>
            <a:endParaRPr kumimoji="0" lang="en-US" sz="2000" i="0" u="none" strike="noStrike" kern="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8" name="Triangolo isoscele 17">
            <a:extLst>
              <a:ext uri="{FF2B5EF4-FFF2-40B4-BE49-F238E27FC236}">
                <a16:creationId xmlns:a16="http://schemas.microsoft.com/office/drawing/2014/main" id="{D1A60882-9CCF-02BF-D4B2-00469711BC48}"/>
              </a:ext>
            </a:extLst>
          </p:cNvPr>
          <p:cNvSpPr/>
          <p:nvPr/>
        </p:nvSpPr>
        <p:spPr bwMode="auto">
          <a:xfrm rot="5400000">
            <a:off x="13379876" y="4102174"/>
            <a:ext cx="809900" cy="373443"/>
          </a:xfrm>
          <a:prstGeom prst="triangle">
            <a:avLst/>
          </a:prstGeom>
          <a:solidFill>
            <a:schemeClr val="accent1"/>
          </a:solidFill>
          <a:ln w="12700" cap="flat">
            <a:solidFill>
              <a:schemeClr val="tx1">
                <a:lumMod val="75000"/>
              </a:schemeClr>
            </a:solidFill>
            <a:miter lim="4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endParaRPr>
          </a:p>
        </p:txBody>
      </p:sp>
      <p:sp>
        <p:nvSpPr>
          <p:cNvPr id="1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C75B04E2-4616-B59A-4103-AA66289E9CB9}"/>
              </a:ext>
            </a:extLst>
          </p:cNvPr>
          <p:cNvSpPr txBox="1"/>
          <p:nvPr/>
        </p:nvSpPr>
        <p:spPr bwMode="auto">
          <a:xfrm>
            <a:off x="7093969" y="3843136"/>
            <a:ext cx="5030176" cy="809900"/>
          </a:xfrm>
          <a:prstGeom prst="rect">
            <a:avLst/>
          </a:prstGeom>
          <a:ln w="12700">
            <a:miter lim="400000"/>
          </a:ln>
        </p:spPr>
        <p:txBody>
          <a:bodyPr wrap="square" lIns="25399" tIns="25399" rIns="25399" bIns="25399">
            <a:spAutoFit/>
          </a:bodyPr>
          <a:lstStyle/>
          <a:p>
            <a:pPr marL="239819" marR="0" lvl="0" indent="-239819" algn="l" defTabSz="1219161" eaLnBrk="1" fontAlgn="auto" latinLnBrk="0" hangingPunct="1">
              <a:lnSpc>
                <a:spcPct val="130000"/>
              </a:lnSpc>
              <a:spcBef>
                <a:spcPts val="60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mn-cs"/>
              </a:rPr>
              <a:t>Foster MENA integration along both N-N and S-S axes (no DII approach)</a:t>
            </a:r>
          </a:p>
        </p:txBody>
      </p:sp>
      <p:sp>
        <p:nvSpPr>
          <p:cNvPr id="20" name="Triangolo isoscele 19">
            <a:extLst>
              <a:ext uri="{FF2B5EF4-FFF2-40B4-BE49-F238E27FC236}">
                <a16:creationId xmlns:a16="http://schemas.microsoft.com/office/drawing/2014/main" id="{2BA78A9F-59B6-B295-DC3C-DFA952D2B009}"/>
              </a:ext>
            </a:extLst>
          </p:cNvPr>
          <p:cNvSpPr/>
          <p:nvPr/>
        </p:nvSpPr>
        <p:spPr bwMode="auto">
          <a:xfrm rot="5400000">
            <a:off x="13145790" y="5462712"/>
            <a:ext cx="1287902" cy="373443"/>
          </a:xfrm>
          <a:prstGeom prst="triangle">
            <a:avLst/>
          </a:prstGeom>
          <a:solidFill>
            <a:schemeClr val="accent1"/>
          </a:solidFill>
          <a:ln w="12700" cap="flat">
            <a:solidFill>
              <a:schemeClr val="tx1">
                <a:lumMod val="75000"/>
              </a:schemeClr>
            </a:solidFill>
            <a:miter lim="4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252671"/>
              </a:solidFill>
              <a:effectLst/>
              <a:uLnTx/>
              <a:uFillTx/>
            </a:endParaRPr>
          </a:p>
        </p:txBody>
      </p:sp>
      <p:sp>
        <p:nvSpPr>
          <p:cNvPr id="21" name="Freccia a destra 20">
            <a:extLst>
              <a:ext uri="{FF2B5EF4-FFF2-40B4-BE49-F238E27FC236}">
                <a16:creationId xmlns:a16="http://schemas.microsoft.com/office/drawing/2014/main" id="{B8645F29-3AD1-5B72-7430-5EE84E8E0D65}"/>
              </a:ext>
            </a:extLst>
          </p:cNvPr>
          <p:cNvSpPr/>
          <p:nvPr/>
        </p:nvSpPr>
        <p:spPr bwMode="auto">
          <a:xfrm>
            <a:off x="5904183" y="1647048"/>
            <a:ext cx="874988" cy="386568"/>
          </a:xfrm>
          <a:prstGeom prst="rightArrow">
            <a:avLst/>
          </a:prstGeom>
          <a:solidFill>
            <a:schemeClr val="accent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22" name="Freccia a destra 21">
            <a:extLst>
              <a:ext uri="{FF2B5EF4-FFF2-40B4-BE49-F238E27FC236}">
                <a16:creationId xmlns:a16="http://schemas.microsoft.com/office/drawing/2014/main" id="{B322D299-963E-AC4F-D7B6-620A01206A1F}"/>
              </a:ext>
            </a:extLst>
          </p:cNvPr>
          <p:cNvSpPr/>
          <p:nvPr/>
        </p:nvSpPr>
        <p:spPr bwMode="auto">
          <a:xfrm>
            <a:off x="5904183" y="2740858"/>
            <a:ext cx="874988" cy="386568"/>
          </a:xfrm>
          <a:prstGeom prst="rightArrow">
            <a:avLst/>
          </a:prstGeom>
          <a:solidFill>
            <a:schemeClr val="accent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23" name="Freccia a destra 22">
            <a:extLst>
              <a:ext uri="{FF2B5EF4-FFF2-40B4-BE49-F238E27FC236}">
                <a16:creationId xmlns:a16="http://schemas.microsoft.com/office/drawing/2014/main" id="{031C5D27-E9C4-D681-20BA-3A1A1AFB5D97}"/>
              </a:ext>
            </a:extLst>
          </p:cNvPr>
          <p:cNvSpPr/>
          <p:nvPr/>
        </p:nvSpPr>
        <p:spPr bwMode="auto">
          <a:xfrm>
            <a:off x="5904183" y="3902327"/>
            <a:ext cx="874988" cy="386568"/>
          </a:xfrm>
          <a:prstGeom prst="rightArrow">
            <a:avLst/>
          </a:prstGeom>
          <a:solidFill>
            <a:schemeClr val="accent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
        <p:nvSpPr>
          <p:cNvPr id="24" name="Freccia a destra 23">
            <a:extLst>
              <a:ext uri="{FF2B5EF4-FFF2-40B4-BE49-F238E27FC236}">
                <a16:creationId xmlns:a16="http://schemas.microsoft.com/office/drawing/2014/main" id="{1BA8AA8E-BF5B-F881-E1F5-4ACDDB4D9B73}"/>
              </a:ext>
            </a:extLst>
          </p:cNvPr>
          <p:cNvSpPr/>
          <p:nvPr/>
        </p:nvSpPr>
        <p:spPr bwMode="auto">
          <a:xfrm>
            <a:off x="5904183" y="5222171"/>
            <a:ext cx="874988" cy="386568"/>
          </a:xfrm>
          <a:prstGeom prst="rightArrow">
            <a:avLst/>
          </a:prstGeom>
          <a:solidFill>
            <a:schemeClr val="accent1"/>
          </a:solidFill>
          <a:ln w="12700" cap="flat">
            <a:solidFill>
              <a:schemeClr val="tx1"/>
            </a:solidFill>
            <a:miter lim="400000"/>
          </a:ln>
        </p:spPr>
        <p:style>
          <a:lnRef idx="0">
            <a:srgbClr val="000000"/>
          </a:lnRef>
          <a:fillRef idx="0">
            <a:srgbClr val="000000"/>
          </a:fillRef>
          <a:effectRef idx="0">
            <a:srgbClr val="000000"/>
          </a:effectRef>
          <a:fontRef idx="none"/>
        </p:style>
        <p:txBody>
          <a:bodyPr rtlCol="0" anchor="ctr"/>
          <a:lstStyle/>
          <a:p>
            <a:pPr algn="ctr"/>
            <a:endParaRPr lang="it-IT"/>
          </a:p>
        </p:txBody>
      </p:sp>
    </p:spTree>
    <p:extLst>
      <p:ext uri="{BB962C8B-B14F-4D97-AF65-F5344CB8AC3E}">
        <p14:creationId xmlns:p14="http://schemas.microsoft.com/office/powerpoint/2010/main" val="3964755874"/>
      </p:ext>
    </p:extLst>
  </p:cSld>
  <p:clrMapOvr>
    <a:masterClrMapping/>
  </p:clrMapOvr>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eng">
  <a:themeElements>
    <a:clrScheme name="MED-TSO">
      <a:dk1>
        <a:srgbClr val="252671"/>
      </a:dk1>
      <a:lt1>
        <a:srgbClr val="FFFFFF"/>
      </a:lt1>
      <a:dk2>
        <a:srgbClr val="000000"/>
      </a:dk2>
      <a:lt2>
        <a:srgbClr val="8D8E88"/>
      </a:lt2>
      <a:accent1>
        <a:srgbClr val="FF9E18"/>
      </a:accent1>
      <a:accent2>
        <a:srgbClr val="797DB0"/>
      </a:accent2>
      <a:accent3>
        <a:srgbClr val="C7C7C7"/>
      </a:accent3>
      <a:accent4>
        <a:srgbClr val="F4C55C"/>
      </a:accent4>
      <a:accent5>
        <a:srgbClr val="C1022F"/>
      </a:accent5>
      <a:accent6>
        <a:srgbClr val="CED84B"/>
      </a:accent6>
      <a:hlink>
        <a:srgbClr val="FF9E18"/>
      </a:hlink>
      <a:folHlink>
        <a:srgbClr val="252671"/>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4.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TotalTime>
  <Words>2938</Words>
  <Application>Microsoft Office PowerPoint</Application>
  <PresentationFormat>Widescreen</PresentationFormat>
  <Paragraphs>450</Paragraphs>
  <Slides>38</Slides>
  <Notes>31</Notes>
  <HiddenSlides>0</HiddenSlides>
  <MMClips>0</MMClips>
  <ScaleCrop>false</ScaleCrop>
  <HeadingPairs>
    <vt:vector size="6" baseType="variant">
      <vt:variant>
        <vt:lpstr>Caratteri utilizzati</vt:lpstr>
      </vt:variant>
      <vt:variant>
        <vt:i4>12</vt:i4>
      </vt:variant>
      <vt:variant>
        <vt:lpstr>Tema</vt:lpstr>
      </vt:variant>
      <vt:variant>
        <vt:i4>4</vt:i4>
      </vt:variant>
      <vt:variant>
        <vt:lpstr>Titoli diapositive</vt:lpstr>
      </vt:variant>
      <vt:variant>
        <vt:i4>38</vt:i4>
      </vt:variant>
    </vt:vector>
  </HeadingPairs>
  <TitlesOfParts>
    <vt:vector size="54" baseType="lpstr">
      <vt:lpstr>Aptos</vt:lpstr>
      <vt:lpstr>Arial</vt:lpstr>
      <vt:lpstr>Arial MT</vt:lpstr>
      <vt:lpstr>Calibri</vt:lpstr>
      <vt:lpstr>Calibri Light</vt:lpstr>
      <vt:lpstr>Courier New</vt:lpstr>
      <vt:lpstr>Helvetica</vt:lpstr>
      <vt:lpstr>Helvetica Neue</vt:lpstr>
      <vt:lpstr>Helvetica Neue Medium</vt:lpstr>
      <vt:lpstr>open sans</vt:lpstr>
      <vt:lpstr>Tw Cen MT</vt:lpstr>
      <vt:lpstr>Wingdings</vt:lpstr>
      <vt:lpstr>Thème Office</vt:lpstr>
      <vt:lpstr>Custom Design</vt:lpstr>
      <vt:lpstr>21_BasicWhite eng</vt:lpstr>
      <vt:lpstr>Office Theme</vt:lpstr>
      <vt:lpstr>New Interconnection Projects Between Europe and the MENA Region</vt:lpstr>
      <vt:lpstr>Table of contents</vt:lpstr>
      <vt:lpstr>Presentazione standard di PowerPoint</vt:lpstr>
      <vt:lpstr>Presentazione standard di PowerPoint</vt:lpstr>
      <vt:lpstr>Presentazione standard di PowerPoint</vt:lpstr>
      <vt:lpstr>Table of contents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Table of contents</vt:lpstr>
      <vt:lpstr>Presentazione standard di PowerPoint</vt:lpstr>
      <vt:lpstr>Presentazione standard di PowerPoint</vt:lpstr>
      <vt:lpstr>Presentazione standard di PowerPoint</vt:lpstr>
      <vt:lpstr>Presentazione standard di PowerPoint</vt:lpstr>
      <vt:lpstr>Presentazione standard di PowerPoint</vt:lpstr>
      <vt:lpstr>Table of contents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Table of contents</vt:lpstr>
      <vt:lpstr>Presentazione standard di PowerPoint</vt:lpstr>
      <vt:lpstr>Presentazione standard di PowerPoint</vt:lpstr>
      <vt:lpstr>Presentazione standard di PowerPoint</vt:lpstr>
      <vt:lpstr>Presentazione standard di PowerPoint</vt:lpstr>
      <vt:lpstr>Presentazione standard di PowerPoint</vt:lpstr>
      <vt:lpstr>Table of contents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Edition CIGRE</dc:creator>
  <cp:lastModifiedBy>AF</cp:lastModifiedBy>
  <cp:revision>153</cp:revision>
  <cp:lastPrinted>2023-08-08T10:17:35Z</cp:lastPrinted>
  <dcterms:created xsi:type="dcterms:W3CDTF">2016-05-24T14:40:41Z</dcterms:created>
  <dcterms:modified xsi:type="dcterms:W3CDTF">2025-06-02T22:25:52Z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MSIP_Label_44a1eb77-0afe-4cfd-b55b-299e0c9eac9a_ActionId" pid="2">
    <vt:lpwstr>6313e7a3-a7ce-43d0-bd7d-3c99b1abb2f2</vt:lpwstr>
  </property>
  <property fmtid="{D5CDD505-2E9C-101B-9397-08002B2CF9AE}" name="MSIP_Label_44a1eb77-0afe-4cfd-b55b-299e0c9eac9a_ContentBits" pid="3">
    <vt:lpwstr>0</vt:lpwstr>
  </property>
  <property fmtid="{D5CDD505-2E9C-101B-9397-08002B2CF9AE}" name="MSIP_Label_44a1eb77-0afe-4cfd-b55b-299e0c9eac9a_Enabled" pid="4">
    <vt:lpwstr>true</vt:lpwstr>
  </property>
  <property fmtid="{D5CDD505-2E9C-101B-9397-08002B2CF9AE}" name="MSIP_Label_44a1eb77-0afe-4cfd-b55b-299e0c9eac9a_Method" pid="5">
    <vt:lpwstr>Standard</vt:lpwstr>
  </property>
  <property fmtid="{D5CDD505-2E9C-101B-9397-08002B2CF9AE}" name="MSIP_Label_44a1eb77-0afe-4cfd-b55b-299e0c9eac9a_Name" pid="6">
    <vt:lpwstr>internal</vt:lpwstr>
  </property>
  <property fmtid="{D5CDD505-2E9C-101B-9397-08002B2CF9AE}" name="MSIP_Label_44a1eb77-0afe-4cfd-b55b-299e0c9eac9a_SetDate" pid="7">
    <vt:lpwstr>2025-05-26T09:37:04Z</vt:lpwstr>
  </property>
  <property fmtid="{D5CDD505-2E9C-101B-9397-08002B2CF9AE}" name="MSIP_Label_44a1eb77-0afe-4cfd-b55b-299e0c9eac9a_SiteId" pid="8">
    <vt:lpwstr>05ca8f81-10c4-490e-9c8b-77dad30ce21b</vt:lpwstr>
  </property>
  <property fmtid="{D5CDD505-2E9C-101B-9397-08002B2CF9AE}" name="NXPowerLiteLastOptimized" pid="9">
    <vt:lpwstr>1959674</vt:lpwstr>
  </property>
  <property fmtid="{D5CDD505-2E9C-101B-9397-08002B2CF9AE}" name="NXPowerLiteSettings" pid="10">
    <vt:lpwstr>F7000400038000</vt:lpwstr>
  </property>
  <property fmtid="{D5CDD505-2E9C-101B-9397-08002B2CF9AE}" name="NXPowerLiteVersion" pid="11">
    <vt:lpwstr>S10.3.1</vt:lpwstr>
  </property>
</Properties>
</file>