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9" r:id="rId4"/>
    <p:sldId id="260" r:id="rId5"/>
    <p:sldId id="261" r:id="rId6"/>
    <p:sldId id="262" r:id="rId7"/>
    <p:sldId id="270" r:id="rId8"/>
    <p:sldId id="268" r:id="rId9"/>
    <p:sldId id="263" r:id="rId10"/>
    <p:sldId id="265" r:id="rId11"/>
    <p:sldId id="269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1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1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7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>
            <a:normAutofit/>
          </a:bodyPr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>
            <a:normAutofit/>
          </a:bodyPr>
          <a:lstStyle>
            <a:lvl1pPr marL="0" indent="0">
              <a:buNone/>
              <a:defRPr sz="1651">
                <a:solidFill>
                  <a:schemeClr val="bg1">
                    <a:lumMod val="50000"/>
                  </a:schemeClr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65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1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377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377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1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1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1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6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273044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377" lvl="1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566" lvl="2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754" lvl="3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5943" lvl="4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131" lvl="5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320" lvl="6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509" lvl="7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697" lvl="8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1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1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1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7" lvl="1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1" lvl="5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2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6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273044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377" lvl="1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566" lvl="2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754" lvl="3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5943" lvl="4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131" lvl="5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320" lvl="6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509" lvl="7" indent="-260344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697" lvl="8" indent="-260344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eerc2025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43B5DE-CB97-F870-E15A-730D79C3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6" y="551072"/>
            <a:ext cx="2949179" cy="1200151"/>
          </a:xfrm>
        </p:spPr>
        <p:txBody>
          <a:bodyPr anchor="b">
            <a:normAutofit fontScale="90000"/>
          </a:bodyPr>
          <a:lstStyle/>
          <a:p>
            <a:r>
              <a:rPr lang="tr-TR" sz="1951" dirty="0"/>
              <a:t>SOUTH EASTERN REGIONAL COUNCIL OF CIGRE</a:t>
            </a:r>
            <a:br>
              <a:rPr lang="tr-TR" sz="1951" dirty="0"/>
            </a:br>
            <a:r>
              <a:rPr lang="tr-TR" sz="1951" dirty="0"/>
              <a:t>(SEERC)</a:t>
            </a:r>
          </a:p>
        </p:txBody>
      </p:sp>
      <p:pic>
        <p:nvPicPr>
          <p:cNvPr id="4" name="İçerik Yer Tutucusu 3" descr="harita içeren bir resim&#10;&#10;Açıklama otomatik olarak oluşturuldu">
            <a:extLst>
              <a:ext uri="{FF2B5EF4-FFF2-40B4-BE49-F238E27FC236}">
                <a16:creationId xmlns:a16="http://schemas.microsoft.com/office/drawing/2014/main" id="{0076E68D-BED3-C4CD-8BD4-08AB4B39F2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r="281"/>
          <a:stretch/>
        </p:blipFill>
        <p:spPr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7A37AF-068C-F70A-E400-42DF1110A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7296" y="1979117"/>
            <a:ext cx="3508123" cy="2858691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CIGRE </a:t>
            </a:r>
            <a:r>
              <a:rPr lang="en-US" b="1" dirty="0">
                <a:solidFill>
                  <a:schemeClr val="tx1"/>
                </a:solidFill>
              </a:rPr>
              <a:t> Administration Council 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Meeting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bs-Latn-BA" b="1" dirty="0">
                <a:solidFill>
                  <a:schemeClr val="tx1"/>
                </a:solidFill>
              </a:rPr>
              <a:t>Paris</a:t>
            </a:r>
            <a:endParaRPr lang="tr-TR" b="1" dirty="0">
              <a:solidFill>
                <a:schemeClr val="tx1"/>
              </a:solidFill>
            </a:endParaRP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bs-Latn-BA" b="1" dirty="0">
                <a:solidFill>
                  <a:schemeClr val="tx1"/>
                </a:solidFill>
              </a:rPr>
              <a:t>August</a:t>
            </a:r>
            <a:r>
              <a:rPr lang="tr-TR" b="1" dirty="0">
                <a:solidFill>
                  <a:schemeClr val="tx1"/>
                </a:solidFill>
              </a:rPr>
              <a:t> 2</a:t>
            </a:r>
            <a:r>
              <a:rPr lang="bs-Latn-BA" b="1" dirty="0">
                <a:solidFill>
                  <a:schemeClr val="tx1"/>
                </a:solidFill>
              </a:rPr>
              <a:t>4</a:t>
            </a:r>
            <a:r>
              <a:rPr lang="tr-TR" b="1" dirty="0">
                <a:solidFill>
                  <a:schemeClr val="tx1"/>
                </a:solidFill>
              </a:rPr>
              <a:t>, 202</a:t>
            </a:r>
            <a:r>
              <a:rPr lang="bs-Latn-BA" b="1" dirty="0">
                <a:solidFill>
                  <a:schemeClr val="tx1"/>
                </a:solidFill>
              </a:rPr>
              <a:t>4</a:t>
            </a:r>
            <a:r>
              <a:rPr lang="tr-TR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bs-Latn-BA" sz="1351" b="1" dirty="0">
                <a:solidFill>
                  <a:schemeClr val="tx1"/>
                </a:solidFill>
              </a:rPr>
              <a:t>Edhem Bičakčić, SEERC President</a:t>
            </a:r>
            <a:endParaRPr lang="en-US" sz="1351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8" y="246276"/>
            <a:ext cx="601408" cy="221558"/>
          </a:xfrm>
          <a:prstGeom prst="rect">
            <a:avLst/>
          </a:prstGeom>
        </p:spPr>
      </p:pic>
      <p:pic>
        <p:nvPicPr>
          <p:cNvPr id="6" name="Picture 5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5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524" y="-340787"/>
            <a:ext cx="4899089" cy="1200150"/>
          </a:xfrm>
        </p:spPr>
        <p:txBody>
          <a:bodyPr>
            <a:normAutofit/>
          </a:bodyPr>
          <a:lstStyle/>
          <a:p>
            <a:r>
              <a:rPr lang="bs-Latn-BA" dirty="0"/>
              <a:t>Activities after TAC Meeting in Cavtat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473868" y="1097690"/>
            <a:ext cx="5310243" cy="4070345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Call for papers for 5</a:t>
            </a:r>
            <a:r>
              <a:rPr lang="bs-Latn-BA" sz="1300" baseline="30000" dirty="0">
                <a:solidFill>
                  <a:srgbClr val="616161"/>
                </a:solidFill>
                <a:latin typeface="Proxima Nova"/>
              </a:rPr>
              <a:t>th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 SEERC Conference launched</a:t>
            </a:r>
          </a:p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Conference website has been set (www.seerc2025.com)</a:t>
            </a:r>
          </a:p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Conference Structure: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</a:t>
            </a:r>
            <a:endParaRPr lang="bs-Latn-BA" sz="1300" dirty="0">
              <a:solidFill>
                <a:srgbClr val="616161"/>
              </a:solidFill>
              <a:latin typeface="Proxima Nova"/>
            </a:endParaRP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- Opening Ceremony and Keynotes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 including Handing over Ceremony of SEERC chairmanship to NC Croatia</a:t>
            </a:r>
            <a:endParaRPr lang="en-US" sz="1300" dirty="0">
              <a:solidFill>
                <a:srgbClr val="616161"/>
              </a:solidFill>
              <a:latin typeface="Proxima Nova"/>
            </a:endParaRP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- Parallel Sessions: Conducted in three parallel tracks over two days.</a:t>
            </a: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- Special Panels: Including the History Panel, NGN Panel, and WIE Panel.</a:t>
            </a: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- Closing Session: Scheduled for June 5th at 17:30h.</a:t>
            </a:r>
          </a:p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The social events are planned as follows:</a:t>
            </a: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- Conference Dinner: Scheduled for June 4th at 19:00h at Hotel Hills.</a:t>
            </a:r>
            <a:endParaRPr sz="1300" dirty="0">
              <a:solidFill>
                <a:srgbClr val="616161"/>
              </a:solidFill>
              <a:latin typeface="Proxima Nova"/>
            </a:endParaRP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Publication Opportunities: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Selected papers will be published in the B&amp;H Electrical Engineering journal, with awards for outstanding contributions.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2" y="1508671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945730" y="4218867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 Call for papers</a:t>
            </a:r>
            <a:endParaRPr sz="900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08" y="1108885"/>
            <a:ext cx="2179320" cy="307530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5" name="Picture 14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842" y="-440602"/>
            <a:ext cx="6366382" cy="1200150"/>
          </a:xfrm>
        </p:spPr>
        <p:txBody>
          <a:bodyPr>
            <a:normAutofit/>
          </a:bodyPr>
          <a:lstStyle/>
          <a:p>
            <a:r>
              <a:rPr lang="en-US" dirty="0"/>
              <a:t>Exhibition and Call for Participation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95231" y="762546"/>
            <a:ext cx="8041653" cy="4926990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137157" algn="just">
              <a:spcAft>
                <a:spcPts val="800"/>
              </a:spcAft>
              <a:buSzPct val="100000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Exhibition Overview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Purpose: Showcase latest technologies, innovative products, and cutting-edge solutions in electric power systems.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Participants: Companies, research institutions, and organizations.</a:t>
            </a: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Why Participate?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Networking: Engage with industry leaders, researchers, policymakers, and key decision-makers.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Visibility: Gain recognition and build brand awareness in a targeted audience.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Collaboration: Foster partnerships and explore new opportunities.</a:t>
            </a:r>
          </a:p>
          <a:p>
            <a:pPr marL="137157" algn="just">
              <a:spcAft>
                <a:spcPts val="800"/>
              </a:spcAft>
              <a:buSzPct val="100000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Invitation to Exhibitors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Opportunity: Showcase contributions to the industry, present new technologies, and innovative solutions.</a:t>
            </a:r>
          </a:p>
          <a:p>
            <a:pPr marL="422900" indent="-285744" algn="just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Register Now: Join us in shaping the future of the electric power industry.</a:t>
            </a:r>
          </a:p>
          <a:p>
            <a:pPr marL="137157" algn="ctr">
              <a:spcAft>
                <a:spcPts val="800"/>
              </a:spcAft>
              <a:buSzPct val="100000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Authors are strongly encouraged to submit their papers and presentations that align with the conference themes. </a:t>
            </a:r>
          </a:p>
          <a:p>
            <a:pPr marL="422900" indent="-285744" algn="just">
              <a:spcAft>
                <a:spcPts val="800"/>
              </a:spcAft>
              <a:buSzPct val="100000"/>
              <a:buFontTx/>
              <a:buChar char="-"/>
            </a:pPr>
            <a:r>
              <a:rPr lang="en-US" sz="1300" dirty="0">
                <a:solidFill>
                  <a:srgbClr val="616161"/>
                </a:solidFill>
                <a:latin typeface="Proxima Nova"/>
              </a:rPr>
              <a:t>For more details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, </a:t>
            </a:r>
            <a:r>
              <a:rPr lang="en-US" sz="1300" dirty="0">
                <a:solidFill>
                  <a:srgbClr val="616161"/>
                </a:solidFill>
                <a:latin typeface="Proxima Nova"/>
              </a:rPr>
              <a:t>registration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 and submission go to: </a:t>
            </a:r>
            <a:r>
              <a:rPr lang="en-US" sz="1300" dirty="0">
                <a:solidFill>
                  <a:srgbClr val="616161"/>
                </a:solidFill>
                <a:latin typeface="Proxima Nova"/>
                <a:hlinkClick r:id="rId2"/>
              </a:rPr>
              <a:t>www.seerc2025.com</a:t>
            </a:r>
            <a:endParaRPr lang="bs-Latn-BA" sz="1300" dirty="0">
              <a:solidFill>
                <a:srgbClr val="616161"/>
              </a:solidFill>
              <a:latin typeface="Proxima Nova"/>
            </a:endParaRPr>
          </a:p>
          <a:p>
            <a:pPr marL="137157" algn="just">
              <a:spcAft>
                <a:spcPts val="800"/>
              </a:spcAft>
              <a:buSzPct val="100000"/>
            </a:pPr>
            <a:endParaRPr lang="en-US" sz="1300" dirty="0">
              <a:solidFill>
                <a:srgbClr val="616161"/>
              </a:solidFill>
              <a:latin typeface="Proxima Nova"/>
            </a:endParaRPr>
          </a:p>
          <a:p>
            <a:pPr marL="422900" indent="-285744" algn="just">
              <a:spcAft>
                <a:spcPts val="800"/>
              </a:spcAft>
              <a:buSzPct val="100000"/>
              <a:buFontTx/>
              <a:buChar char="-"/>
            </a:pPr>
            <a:endParaRPr lang="en-US" sz="1300" dirty="0">
              <a:solidFill>
                <a:srgbClr val="616161"/>
              </a:solidFill>
              <a:latin typeface="Proxima Nov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3" name="Picture 12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6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09" y="23080"/>
            <a:ext cx="4211517" cy="919273"/>
          </a:xfrm>
        </p:spPr>
        <p:txBody>
          <a:bodyPr>
            <a:normAutofit/>
          </a:bodyPr>
          <a:lstStyle/>
          <a:p>
            <a:r>
              <a:rPr dirty="0"/>
              <a:t>Introduction to SEERC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1"/>
            <a:ext cx="8686800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2" y="1508671"/>
            <a:ext cx="4190999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66725" y="1185536"/>
            <a:ext cx="4281523" cy="2705869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lang="bs-Latn-BA" b="1" dirty="0">
                <a:solidFill>
                  <a:srgbClr val="616161"/>
                </a:solidFill>
                <a:latin typeface="Proxima Nova"/>
              </a:rPr>
              <a:t>What is </a:t>
            </a:r>
            <a:r>
              <a:rPr b="1" dirty="0">
                <a:solidFill>
                  <a:srgbClr val="616161"/>
                </a:solidFill>
                <a:latin typeface="Proxima Nova"/>
              </a:rPr>
              <a:t>SEERC</a:t>
            </a:r>
            <a:r>
              <a:rPr lang="bs-Latn-BA" b="1" dirty="0">
                <a:solidFill>
                  <a:srgbClr val="616161"/>
                </a:solidFill>
                <a:latin typeface="Proxima Nova"/>
              </a:rPr>
              <a:t>?</a:t>
            </a:r>
          </a:p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lang="bs-Latn-BA" dirty="0">
                <a:solidFill>
                  <a:srgbClr val="616161"/>
                </a:solidFill>
                <a:latin typeface="Proxima Nova"/>
              </a:rPr>
              <a:t>The South-East European Regional council of CIGRE is one of four CIGRE regional councils and has 17 member countries including Austia and Ukraine.</a:t>
            </a:r>
            <a:endParaRPr dirty="0">
              <a:solidFill>
                <a:srgbClr val="616161"/>
              </a:solidFill>
              <a:latin typeface="Proxima Nova"/>
            </a:endParaRP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b="1" dirty="0">
                <a:solidFill>
                  <a:srgbClr val="616161"/>
                </a:solidFill>
                <a:latin typeface="Proxima Nova"/>
              </a:rPr>
              <a:t>Role and Impact:</a:t>
            </a:r>
            <a:r>
              <a:rPr dirty="0">
                <a:solidFill>
                  <a:srgbClr val="616161"/>
                </a:solidFill>
                <a:latin typeface="Proxima Nova"/>
              </a:rPr>
              <a:t> SEERC aims to advance knowledge in the energy sector, focusing on sustainable and efficient energy solutions. The organization fosters regional cooperation and knowledge exchange.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2" y="1508671"/>
            <a:ext cx="4190999" cy="26053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2" y="1508671"/>
            <a:ext cx="419099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724402" y="3941266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83028" y="430638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roxima Nova"/>
              <a:buNone/>
              <a:defRPr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 dirty="0"/>
              <a:t>SEERC Organizational 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6857" y="1171782"/>
            <a:ext cx="4190999" cy="2803332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Management Board (MB):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Responsible for strategic decisions and governance, ensuring alignment with CIGRE's global objectives.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Technical Advisory Committee (TAC):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Focuses on technical developments and innovations in the energy sector, coordinating regional working groups.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Regional Working Groups (RWGs):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Specialized groups focusing on specific topics such as energy efficiency, </a:t>
            </a:r>
            <a:r>
              <a:rPr sz="1300" dirty="0" err="1">
                <a:solidFill>
                  <a:srgbClr val="616161"/>
                </a:solidFill>
                <a:latin typeface="Proxima Nova"/>
              </a:rPr>
              <a:t>decarbonization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, and market development.</a:t>
            </a:r>
          </a:p>
        </p:txBody>
      </p:sp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23" name="Picture 22" descr="C:\Users\gslipac\AppData\Local\Microsoft\Windows\INetCache\Content.Word\Picture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32" y="-450361"/>
            <a:ext cx="4094561" cy="1200150"/>
          </a:xfrm>
        </p:spPr>
        <p:txBody>
          <a:bodyPr>
            <a:normAutofit/>
          </a:bodyPr>
          <a:lstStyle/>
          <a:p>
            <a:r>
              <a:rPr dirty="0"/>
              <a:t>Recent Leadership and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169" y="840546"/>
            <a:ext cx="4432777" cy="421910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Bosnia and Herzegovina's Presidency: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Bosnia and Herzegovina assumed the SEERC presidency in 2023, under the leadership of </a:t>
            </a:r>
            <a:r>
              <a:rPr sz="1300" dirty="0" err="1">
                <a:solidFill>
                  <a:srgbClr val="616161"/>
                </a:solidFill>
                <a:latin typeface="Proxima Nova"/>
              </a:rPr>
              <a:t>Edhem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300" dirty="0" err="1">
                <a:solidFill>
                  <a:srgbClr val="616161"/>
                </a:solidFill>
                <a:latin typeface="Proxima Nova"/>
              </a:rPr>
              <a:t>Bičakčić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, focusing on regional energy cooperation.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Key Events Organized: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</a:t>
            </a:r>
            <a:endParaRPr lang="bs-Latn-BA" sz="1300" dirty="0">
              <a:solidFill>
                <a:srgbClr val="616161"/>
              </a:solidFill>
              <a:latin typeface="Proxima Nova"/>
            </a:endParaRPr>
          </a:p>
          <a:p>
            <a:pPr marL="479413" lvl="1" indent="-252407" algn="just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Joint meeting of SEERC MB and TAC in Ljubljana (Slovenia) on February 28, 2024.</a:t>
            </a:r>
          </a:p>
          <a:p>
            <a:pPr marL="479413" lvl="1" indent="-252407" algn="just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Second CIGRE SEERC Colloquium in Ljubljana (Slovenia) on February 29, 2024. </a:t>
            </a:r>
          </a:p>
          <a:p>
            <a:pPr marL="479413" lvl="1" indent="-252407" algn="just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TAC meeting in Cavtat (Croatia) on May 27, 2024.</a:t>
            </a:r>
          </a:p>
          <a:p>
            <a:pPr marL="479413" lvl="1" indent="-252407" algn="just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bs-Latn-BA" sz="1300" dirty="0">
                <a:solidFill>
                  <a:srgbClr val="616161"/>
                </a:solidFill>
                <a:latin typeface="Proxima Nova"/>
              </a:rPr>
              <a:t>7th SEERC Workshop in Cavtat (Croatia) on May 28, 2024.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Upcoming Conference: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Preparations for the </a:t>
            </a:r>
            <a:r>
              <a:rPr sz="1300" b="1" dirty="0">
                <a:solidFill>
                  <a:srgbClr val="616161"/>
                </a:solidFill>
                <a:latin typeface="Proxima Nova"/>
              </a:rPr>
              <a:t>5th SEERC Conference in Sarajevo, set for 2025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, focusing on cutting-edge energy topics.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2" y="1508671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2" y="1508671"/>
            <a:ext cx="419099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632255" y="3707108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Joint meeting of SEERC MB and TAC in Ljubljana, 2024</a:t>
            </a:r>
            <a:endParaRPr sz="900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34868" r="1880" b="6560"/>
          <a:stretch/>
        </p:blipFill>
        <p:spPr bwMode="auto">
          <a:xfrm>
            <a:off x="4898284" y="1861950"/>
            <a:ext cx="3934016" cy="175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6" name="Picture 15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43" y="3202"/>
            <a:ext cx="7271734" cy="1004334"/>
          </a:xfrm>
        </p:spPr>
        <p:txBody>
          <a:bodyPr>
            <a:normAutofit/>
          </a:bodyPr>
          <a:lstStyle/>
          <a:p>
            <a:r>
              <a:rPr dirty="0"/>
              <a:t>SEERC MB/TAC Meeting in Ljubljana</a:t>
            </a:r>
            <a:r>
              <a:rPr lang="bs-Latn-BA" dirty="0"/>
              <a:t>, February 28, 2024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228600" y="1508671"/>
            <a:ext cx="8686800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2" y="1508671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9225" y="1219913"/>
            <a:ext cx="4190999" cy="3157275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Key Discussions and Decisions: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The joint SEERC MB and TAC meeting focused on strategic alignment, operational efficiency, and future planning for the 5th SEERC Conference.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Significant Outcomes: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Election of new TAC 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C</a:t>
            </a:r>
            <a:r>
              <a:rPr sz="1300" dirty="0" err="1">
                <a:solidFill>
                  <a:srgbClr val="616161"/>
                </a:solidFill>
                <a:latin typeface="Proxima Nova"/>
              </a:rPr>
              <a:t>hairperson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, 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workshops instead of new RWG’s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, and decisions on preferential topics for upcoming 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SEERC 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conference.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Focus</a:t>
            </a:r>
            <a:r>
              <a:rPr lang="en-US" sz="1300" dirty="0">
                <a:solidFill>
                  <a:srgbClr val="616161"/>
                </a:solidFill>
                <a:latin typeface="Proxima Nova"/>
              </a:rPr>
              <a:t>: Regional collaboration, establishment of MB and TAC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Notable Outcomes</a:t>
            </a:r>
            <a:r>
              <a:rPr lang="en-US" sz="1300" dirty="0">
                <a:solidFill>
                  <a:srgbClr val="616161"/>
                </a:solidFill>
                <a:latin typeface="Proxima Nova"/>
              </a:rPr>
              <a:t>: 16 out of 17 members submitted proposals for new MB and TAC members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.</a:t>
            </a:r>
            <a:endParaRPr sz="1300" dirty="0">
              <a:solidFill>
                <a:srgbClr val="616161"/>
              </a:solidFill>
              <a:latin typeface="Proxima Nov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2" y="1508671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724402" y="1508671"/>
            <a:ext cx="419099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681874" y="3820492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CIGRE SEERC MB/TAC Meeting in Ljubljana, February 28, 2024</a:t>
            </a:r>
            <a:endParaRPr sz="900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b="10042"/>
          <a:stretch/>
        </p:blipFill>
        <p:spPr bwMode="auto">
          <a:xfrm>
            <a:off x="4635023" y="1313739"/>
            <a:ext cx="4280376" cy="2391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6" name="Picture 15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47" y="0"/>
            <a:ext cx="7367955" cy="983069"/>
          </a:xfrm>
        </p:spPr>
        <p:txBody>
          <a:bodyPr>
            <a:normAutofit/>
          </a:bodyPr>
          <a:lstStyle/>
          <a:p>
            <a:r>
              <a:rPr dirty="0"/>
              <a:t>Second CIGRE SEERC Colloquium</a:t>
            </a:r>
            <a:r>
              <a:rPr lang="bs-Latn-BA" dirty="0"/>
              <a:t> </a:t>
            </a:r>
            <a:r>
              <a:rPr lang="en-US" dirty="0"/>
              <a:t>in Ljubljana</a:t>
            </a:r>
            <a:r>
              <a:rPr lang="bs-Latn-BA" dirty="0"/>
              <a:t>, </a:t>
            </a:r>
            <a:br>
              <a:rPr lang="bs-Latn-BA" dirty="0"/>
            </a:br>
            <a:r>
              <a:rPr lang="bs-Latn-BA" dirty="0"/>
              <a:t>February 29, 2024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97973" y="1171075"/>
            <a:ext cx="4190999" cy="330090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Theme: </a:t>
            </a: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National Strategies for </a:t>
            </a:r>
            <a:r>
              <a:rPr lang="en-US" sz="1300" b="1" dirty="0" err="1">
                <a:solidFill>
                  <a:srgbClr val="616161"/>
                </a:solidFill>
                <a:latin typeface="Proxima Nova"/>
              </a:rPr>
              <a:t>Decarbonization</a:t>
            </a: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 of the Energy Sector and Impacts on the Electric Power System</a:t>
            </a:r>
            <a:r>
              <a:rPr sz="1300" b="1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The colloquium featured presentations on various national strategies 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of SEERC members 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for </a:t>
            </a:r>
            <a:r>
              <a:rPr sz="1300" dirty="0" err="1">
                <a:solidFill>
                  <a:srgbClr val="616161"/>
                </a:solidFill>
                <a:latin typeface="Proxima Nova"/>
              </a:rPr>
              <a:t>decarbonization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and the challenges of integrating renewable energy sources into power systems.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Expert Presentations: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Experts from CIGRE national committees shared insights on their countries' progress and challenges in the energy transition.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Key Focus Areas: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Discussions centered on energy efficiency, renewable energy integration, and the impacts of new technologies on the electric power system.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2" y="1508671"/>
            <a:ext cx="419099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688962" y="3634860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SECOND CIGRE SEERC Colloquium in Ljubljana, February 29, 2024</a:t>
            </a:r>
            <a:endParaRPr sz="900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b="23504"/>
          <a:stretch/>
        </p:blipFill>
        <p:spPr bwMode="auto">
          <a:xfrm>
            <a:off x="4550230" y="1508672"/>
            <a:ext cx="4325615" cy="2060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5" name="Picture 14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9" y="41313"/>
            <a:ext cx="7117751" cy="830124"/>
          </a:xfrm>
        </p:spPr>
        <p:txBody>
          <a:bodyPr>
            <a:normAutofit/>
          </a:bodyPr>
          <a:lstStyle/>
          <a:p>
            <a:r>
              <a:rPr dirty="0"/>
              <a:t>10th TAC Meeting and Conference Preparations</a:t>
            </a:r>
            <a:r>
              <a:rPr lang="bs-Latn-BA" dirty="0"/>
              <a:t> in Cavtat, May 27, 2024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308813" y="822449"/>
            <a:ext cx="8409886" cy="3998531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137157">
              <a:spcAft>
                <a:spcPts val="800"/>
              </a:spcAft>
              <a:buSzPct val="100000"/>
            </a:pPr>
            <a:endParaRPr lang="bs-Latn-BA" sz="1200" b="1" dirty="0">
              <a:solidFill>
                <a:srgbClr val="616161"/>
              </a:solidFill>
              <a:latin typeface="Proxima Nova"/>
            </a:endParaRPr>
          </a:p>
          <a:p>
            <a:pPr marL="137157">
              <a:spcAft>
                <a:spcPts val="800"/>
              </a:spcAft>
              <a:buSzPct val="100000"/>
            </a:pPr>
            <a:r>
              <a:rPr lang="bs-Latn-BA" sz="1200" b="1" dirty="0">
                <a:solidFill>
                  <a:srgbClr val="616161"/>
                </a:solidFill>
                <a:latin typeface="Proxima Nova"/>
              </a:rPr>
              <a:t>Main topic of the Meeting was p</a:t>
            </a:r>
            <a:r>
              <a:rPr sz="1200" b="1" dirty="0">
                <a:solidFill>
                  <a:srgbClr val="616161"/>
                </a:solidFill>
                <a:latin typeface="Proxima Nova"/>
              </a:rPr>
              <a:t>reparations for 5th SEERC Conference:</a:t>
            </a:r>
            <a:r>
              <a:rPr sz="1200" dirty="0">
                <a:solidFill>
                  <a:srgbClr val="616161"/>
                </a:solidFill>
                <a:latin typeface="Proxima Nova"/>
              </a:rPr>
              <a:t> 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422900" lvl="2" indent="-285744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616161"/>
                </a:solidFill>
                <a:latin typeface="Proxima Nova"/>
              </a:rPr>
              <a:t>Dates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: </a:t>
            </a:r>
            <a:r>
              <a:rPr lang="en-US" sz="1200" b="1" dirty="0">
                <a:solidFill>
                  <a:srgbClr val="616161"/>
                </a:solidFill>
                <a:latin typeface="Proxima Nova"/>
              </a:rPr>
              <a:t>June 4-5, 2025</a:t>
            </a:r>
            <a:endParaRPr lang="bs-Latn-BA" sz="1200" b="1" dirty="0">
              <a:solidFill>
                <a:srgbClr val="616161"/>
              </a:solidFill>
              <a:latin typeface="Proxima Nova"/>
            </a:endParaRPr>
          </a:p>
          <a:p>
            <a:pPr marL="422900" lvl="2" indent="-285744"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616161"/>
                </a:solidFill>
                <a:latin typeface="Proxima Nova"/>
              </a:rPr>
              <a:t>Location: Hotel Hills, Sarajevo</a:t>
            </a:r>
            <a:endParaRPr lang="bs-Latn-BA" sz="1200" b="1" dirty="0">
              <a:solidFill>
                <a:srgbClr val="616161"/>
              </a:solidFill>
              <a:latin typeface="Proxima Nova"/>
            </a:endParaRPr>
          </a:p>
          <a:p>
            <a:pPr marL="228594" indent="-91438">
              <a:spcAft>
                <a:spcPts val="800"/>
              </a:spcAft>
              <a:buSzPct val="100000"/>
              <a:buFont typeface="Arial"/>
              <a:buChar char="•"/>
            </a:pPr>
            <a:r>
              <a:rPr sz="1200" b="1" dirty="0">
                <a:solidFill>
                  <a:srgbClr val="616161"/>
                </a:solidFill>
                <a:latin typeface="Proxima Nova"/>
              </a:rPr>
              <a:t>Confirmed Topics:</a:t>
            </a:r>
            <a:r>
              <a:rPr sz="1200" dirty="0">
                <a:solidFill>
                  <a:srgbClr val="616161"/>
                </a:solidFill>
                <a:latin typeface="Proxima Nova"/>
              </a:rPr>
              <a:t> 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137157" algn="just">
              <a:buSzPct val="100000"/>
            </a:pPr>
            <a:r>
              <a:rPr lang="bs-Latn-BA" sz="1200" dirty="0">
                <a:solidFill>
                  <a:srgbClr val="616161"/>
                </a:solidFill>
                <a:latin typeface="Proxima Nova"/>
              </a:rPr>
              <a:t>1. 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Increasing energy efficiency of existing facilities and increasing renewable energy capacities 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Technologies to improve energy efficiency and encourage the adoption of renewable energy sources and decreased emissions of greenhouse gases; presenting interesting projects. 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Advantages of energy efficiency, including diminished energy expenditures, and enhanced energy dependability, energy audits, regulations, energy management systems. 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Renewable energy technologies, economic and environmental benefits of solar, wind, hydropower, and geothermal technology; regulatory frameworks for funding; collaborations between the public and private sectors.</a:t>
            </a:r>
          </a:p>
          <a:p>
            <a:pPr marL="137157" lvl="1" algn="just">
              <a:spcBef>
                <a:spcPts val="1200"/>
              </a:spcBef>
              <a:buSzPct val="100000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2. New technologies and methodologies for accelerated </a:t>
            </a:r>
            <a:r>
              <a:rPr lang="en-US" sz="1200" dirty="0" err="1">
                <a:solidFill>
                  <a:srgbClr val="616161"/>
                </a:solidFill>
                <a:latin typeface="Proxima Nova"/>
              </a:rPr>
              <a:t>decarbonization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 and digitalization of electric power systems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Advanced renewable energy integration and storage solutions.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Internet of things, machine learning and smart grid technologies (artificial intelligence, sensor integration and predictive maintenance).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Citizen’s initiatives (energy communities, prosumers, e-mobility).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/>
          <a:stretch/>
        </p:blipFill>
        <p:spPr>
          <a:xfrm>
            <a:off x="6039298" y="758509"/>
            <a:ext cx="2679402" cy="136800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3" name="Picture 12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812" y="1020915"/>
            <a:ext cx="8275207" cy="2746906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137157" lvl="1" algn="just">
              <a:spcBef>
                <a:spcPts val="1200"/>
              </a:spcBef>
              <a:buSzPct val="100000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3. Development of the electricity market balancing and dynamic regulation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Integration of national balancing markets in Europe, harmonization of requirements for Balancing Service Providers.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Opening of ancillary service markets to distributed energy resources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lvl="1" indent="-225420" algn="just">
              <a:buSzPct val="100000"/>
            </a:pPr>
            <a:r>
              <a:rPr lang="bs-Latn-BA" sz="1200" dirty="0">
                <a:solidFill>
                  <a:srgbClr val="616161"/>
                </a:solidFill>
                <a:latin typeface="Proxima Nova"/>
              </a:rPr>
              <a:t>	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and TSO/DSO cooperation.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Storage device evolution, technical </a:t>
            </a:r>
            <a:r>
              <a:rPr lang="bs-Latn-BA" sz="1200" dirty="0">
                <a:solidFill>
                  <a:srgbClr val="616161"/>
                </a:solidFill>
                <a:latin typeface="Proxima Nova"/>
              </a:rPr>
              <a:t>and 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economic performances,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lvl="2" indent="-225420" algn="just">
              <a:buSzPct val="100000"/>
            </a:pPr>
            <a:r>
              <a:rPr lang="bs-Latn-BA" sz="1200" dirty="0">
                <a:solidFill>
                  <a:srgbClr val="616161"/>
                </a:solidFill>
                <a:latin typeface="Proxima Nova"/>
              </a:rPr>
              <a:t>	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short/medium term measures for balancing the grid and managing the</a:t>
            </a:r>
            <a:endParaRPr lang="bs-Latn-BA" sz="1200" dirty="0">
              <a:solidFill>
                <a:srgbClr val="616161"/>
              </a:solidFill>
              <a:latin typeface="Proxima Nova"/>
            </a:endParaRPr>
          </a:p>
          <a:p>
            <a:pPr marL="515926" lvl="2" indent="-225420" algn="just">
              <a:buSzPct val="100000"/>
            </a:pPr>
            <a:r>
              <a:rPr lang="bs-Latn-BA" sz="1200" dirty="0">
                <a:solidFill>
                  <a:srgbClr val="616161"/>
                </a:solidFill>
                <a:latin typeface="Proxima Nova"/>
              </a:rPr>
              <a:t>	</a:t>
            </a:r>
            <a:r>
              <a:rPr lang="en-US" sz="1200" dirty="0">
                <a:solidFill>
                  <a:srgbClr val="616161"/>
                </a:solidFill>
                <a:latin typeface="Proxima Nova"/>
              </a:rPr>
              <a:t>electric system in the long term.</a:t>
            </a:r>
          </a:p>
          <a:p>
            <a:pPr marL="137157" lvl="1" algn="just">
              <a:spcBef>
                <a:spcPts val="1200"/>
              </a:spcBef>
              <a:buSzPct val="100000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4. Resilience issues of the electric power systems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The impact of climate change on the electric power infrastructure and the functioning of the electric power system. 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Electric power system adaptation concepts, strategies and innovative solutions to increase operational resilience.</a:t>
            </a:r>
          </a:p>
          <a:p>
            <a:pPr marL="515926" lvl="1" indent="-225420" algn="just">
              <a:buSzPct val="100000"/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616161"/>
                </a:solidFill>
                <a:latin typeface="Proxima Nova"/>
              </a:rPr>
              <a:t>Electric power system security and resilience against cyber threats.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"/>
          <a:stretch/>
        </p:blipFill>
        <p:spPr>
          <a:xfrm>
            <a:off x="5877136" y="985475"/>
            <a:ext cx="2706883" cy="138203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1669" y="196956"/>
            <a:ext cx="7018513" cy="830124"/>
          </a:xfrm>
        </p:spPr>
        <p:txBody>
          <a:bodyPr>
            <a:normAutofit/>
          </a:bodyPr>
          <a:lstStyle/>
          <a:p>
            <a:r>
              <a:rPr dirty="0"/>
              <a:t>10th TAC Meeting and Conference Preparations</a:t>
            </a:r>
            <a:r>
              <a:rPr lang="bs-Latn-BA" dirty="0"/>
              <a:t> in Cavtat, May 27, 2024</a:t>
            </a:r>
            <a:endParaRPr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0" name="Picture 9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98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75" y="-333591"/>
            <a:ext cx="7549253" cy="1018510"/>
          </a:xfrm>
        </p:spPr>
        <p:txBody>
          <a:bodyPr>
            <a:normAutofit/>
          </a:bodyPr>
          <a:lstStyle/>
          <a:p>
            <a:r>
              <a:rPr sz="1800" dirty="0"/>
              <a:t>10th TAC Meeting and Conference Preparations</a:t>
            </a:r>
            <a:r>
              <a:rPr lang="bs-Latn-BA" sz="1800" dirty="0"/>
              <a:t> in Cavtat, May 27, 2024</a:t>
            </a:r>
            <a:endParaRPr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24833" y="625340"/>
            <a:ext cx="8255383" cy="4518160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sz="1100" b="1" dirty="0">
                <a:solidFill>
                  <a:srgbClr val="616161"/>
                </a:solidFill>
                <a:latin typeface="Proxima Nova"/>
              </a:rPr>
              <a:t>The key </a:t>
            </a:r>
            <a:r>
              <a:rPr lang="bs-Latn-BA" sz="1100" b="1" dirty="0">
                <a:solidFill>
                  <a:srgbClr val="616161"/>
                </a:solidFill>
                <a:latin typeface="Proxima Nova"/>
              </a:rPr>
              <a:t>C</a:t>
            </a:r>
            <a:r>
              <a:rPr lang="en-US" sz="1100" b="1" dirty="0" err="1">
                <a:solidFill>
                  <a:srgbClr val="616161"/>
                </a:solidFill>
                <a:latin typeface="Proxima Nova"/>
              </a:rPr>
              <a:t>onference</a:t>
            </a:r>
            <a:r>
              <a:rPr lang="en-US" sz="1100" b="1" dirty="0">
                <a:solidFill>
                  <a:srgbClr val="616161"/>
                </a:solidFill>
                <a:latin typeface="Proxima Nova"/>
              </a:rPr>
              <a:t> dates are: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• Synopses Submission Deadline </a:t>
            </a:r>
            <a:r>
              <a:rPr lang="en-US" sz="1000" b="1" dirty="0">
                <a:solidFill>
                  <a:srgbClr val="616161"/>
                </a:solidFill>
                <a:latin typeface="Proxima Nova"/>
              </a:rPr>
              <a:t>31.10.2024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• Notification of Synopses Acceptance </a:t>
            </a:r>
            <a:r>
              <a:rPr lang="en-US" sz="1000" b="1" dirty="0">
                <a:solidFill>
                  <a:srgbClr val="616161"/>
                </a:solidFill>
                <a:latin typeface="Proxima Nova"/>
              </a:rPr>
              <a:t>15.12.2024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• Full Paper Submission Deadline </a:t>
            </a:r>
            <a:r>
              <a:rPr lang="en-US" sz="1000" b="1" dirty="0">
                <a:solidFill>
                  <a:srgbClr val="616161"/>
                </a:solidFill>
                <a:latin typeface="Proxima Nova"/>
              </a:rPr>
              <a:t>28.02.2025.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• Notification of Paper Acceptance </a:t>
            </a:r>
            <a:r>
              <a:rPr lang="en-US" sz="1000" b="1" dirty="0">
                <a:solidFill>
                  <a:srgbClr val="616161"/>
                </a:solidFill>
                <a:latin typeface="Proxima Nova"/>
              </a:rPr>
              <a:t>31.03.2025.</a:t>
            </a:r>
          </a:p>
          <a:p>
            <a:pPr marL="137157">
              <a:buSzPct val="100000"/>
            </a:pPr>
            <a:endParaRPr lang="bs-Latn-BA" sz="1100" dirty="0">
              <a:solidFill>
                <a:srgbClr val="616161"/>
              </a:solidFill>
              <a:latin typeface="Proxima Nova"/>
            </a:endParaRPr>
          </a:p>
          <a:p>
            <a:pPr marL="228594" indent="-91438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sz="1100" b="1" dirty="0">
                <a:solidFill>
                  <a:srgbClr val="616161"/>
                </a:solidFill>
                <a:latin typeface="Proxima Nova"/>
              </a:rPr>
              <a:t>The conference chairs and co-chairs for the themes are: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- Honorary Chair: Klaus </a:t>
            </a:r>
            <a:r>
              <a:rPr lang="en-US" sz="1000" dirty="0" err="1">
                <a:solidFill>
                  <a:srgbClr val="616161"/>
                </a:solidFill>
                <a:latin typeface="Proxima Nova"/>
              </a:rPr>
              <a:t>Fröhlich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, President of CIGRE PARIS when SEERC was founded.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- General Chair: </a:t>
            </a:r>
            <a:r>
              <a:rPr lang="en-US" sz="1000" dirty="0" err="1">
                <a:solidFill>
                  <a:srgbClr val="616161"/>
                </a:solidFill>
                <a:latin typeface="Proxima Nova"/>
              </a:rPr>
              <a:t>Edhem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00" dirty="0" err="1">
                <a:solidFill>
                  <a:srgbClr val="616161"/>
                </a:solidFill>
                <a:latin typeface="Proxima Nova"/>
              </a:rPr>
              <a:t>Bičakčić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, SEERC President.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- Technical Chair: Sabina </a:t>
            </a:r>
            <a:r>
              <a:rPr lang="en-US" sz="1000" dirty="0" err="1">
                <a:solidFill>
                  <a:srgbClr val="616161"/>
                </a:solidFill>
                <a:latin typeface="Proxima Nova"/>
              </a:rPr>
              <a:t>Dacić-Lepara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, SEERC TAC President.</a:t>
            </a:r>
          </a:p>
          <a:p>
            <a:pPr marL="137157" lvl="1">
              <a:buSzPct val="100000"/>
            </a:pPr>
            <a:r>
              <a:rPr lang="en-US" sz="1000" dirty="0">
                <a:solidFill>
                  <a:srgbClr val="616161"/>
                </a:solidFill>
                <a:latin typeface="Proxima Nova"/>
              </a:rPr>
              <a:t>- Publication Chair: Adnan </a:t>
            </a:r>
            <a:r>
              <a:rPr lang="en-US" sz="1000" dirty="0" err="1">
                <a:solidFill>
                  <a:srgbClr val="616161"/>
                </a:solidFill>
                <a:latin typeface="Proxima Nova"/>
              </a:rPr>
              <a:t>Mujezinović</a:t>
            </a:r>
            <a:r>
              <a:rPr lang="en-US" sz="1000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137157">
              <a:buSzPct val="100000"/>
            </a:pPr>
            <a:endParaRPr lang="bs-Latn-BA" sz="1100" dirty="0">
              <a:solidFill>
                <a:srgbClr val="616161"/>
              </a:solidFill>
              <a:latin typeface="Proxima Nova"/>
            </a:endParaRPr>
          </a:p>
          <a:p>
            <a:pPr marL="228594" indent="-91438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sz="1100" b="1" dirty="0">
                <a:solidFill>
                  <a:srgbClr val="616161"/>
                </a:solidFill>
                <a:latin typeface="Proxima Nova"/>
              </a:rPr>
              <a:t>Chairs and Co-Chairs for the preferential themes: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1. Increasing energy efficiency of existing facilities and increasing renewable energy capacities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Chair: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Krešimir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Baki</a:t>
            </a:r>
            <a:r>
              <a:rPr lang="bs-Latn-BA" sz="1051" dirty="0">
                <a:solidFill>
                  <a:srgbClr val="616161"/>
                </a:solidFill>
                <a:latin typeface="Proxima Nova"/>
              </a:rPr>
              <a:t>č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Slovenia)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Co-Chairs: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Anes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Kazagić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B&amp;H) and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Gazmend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Kabashi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Kosovo)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2. New technologies and methodologies for accelerated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decarbonization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and digitalization of electric power systems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Chair: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Klemens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Reich (NC Austria)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Co-Chairs: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Ajla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Merzić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B&amp;H) and Ü</a:t>
            </a:r>
            <a:r>
              <a:rPr lang="bs-Latn-BA" sz="1051" dirty="0">
                <a:solidFill>
                  <a:srgbClr val="616161"/>
                </a:solidFill>
                <a:latin typeface="Proxima Nova"/>
              </a:rPr>
              <a:t>mit Çetinkaya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, NC Turkey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3. Development of the electricity market balancing and dynamic regulation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Chair: Enrico Maria CARLINI (NC Italy)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Co-Chairs: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Dalibor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Muratović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B&amp;H) and Nikola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Tošić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Serbia)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4. Resilience issues of the electric power systems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Chair: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Vlatko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Ećimović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Croatia)</a:t>
            </a:r>
          </a:p>
          <a:p>
            <a:pPr marL="137157">
              <a:buSzPct val="100000"/>
            </a:pPr>
            <a:r>
              <a:rPr lang="en-US" sz="1051" dirty="0">
                <a:solidFill>
                  <a:srgbClr val="616161"/>
                </a:solidFill>
                <a:latin typeface="Proxima Nova"/>
              </a:rPr>
              <a:t>   - Co-Chairs: Marko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Hrast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Slovenia) and Massimo </a:t>
            </a:r>
            <a:r>
              <a:rPr lang="en-US" sz="1051" dirty="0" err="1">
                <a:solidFill>
                  <a:srgbClr val="616161"/>
                </a:solidFill>
                <a:latin typeface="Proxima Nova"/>
              </a:rPr>
              <a:t>Pompili</a:t>
            </a:r>
            <a:r>
              <a:rPr lang="en-US" sz="1051" dirty="0">
                <a:solidFill>
                  <a:srgbClr val="616161"/>
                </a:solidFill>
                <a:latin typeface="Proxima Nova"/>
              </a:rPr>
              <a:t> (NC Italy)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5995" r="1923" b="5478"/>
          <a:stretch/>
        </p:blipFill>
        <p:spPr bwMode="auto">
          <a:xfrm>
            <a:off x="5272626" y="1075991"/>
            <a:ext cx="3642775" cy="1677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45152" y="2815170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10th TAC Meeting in </a:t>
            </a:r>
            <a:r>
              <a:rPr lang="en-US" sz="900" dirty="0" err="1">
                <a:solidFill>
                  <a:srgbClr val="616161"/>
                </a:solidFill>
                <a:latin typeface="Proxima Nova"/>
              </a:rPr>
              <a:t>Cavtat</a:t>
            </a:r>
            <a:r>
              <a:rPr lang="en-US" sz="900" dirty="0">
                <a:solidFill>
                  <a:srgbClr val="616161"/>
                </a:solidFill>
                <a:latin typeface="Proxima Nova"/>
              </a:rPr>
              <a:t>, May 27, 2024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5" name="Picture 14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33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47" y="-325118"/>
            <a:ext cx="7372931" cy="1200150"/>
          </a:xfrm>
        </p:spPr>
        <p:txBody>
          <a:bodyPr>
            <a:normAutofit/>
          </a:bodyPr>
          <a:lstStyle/>
          <a:p>
            <a:r>
              <a:rPr lang="en-US" dirty="0"/>
              <a:t>7th SEERC </a:t>
            </a:r>
            <a:r>
              <a:rPr dirty="0"/>
              <a:t>Workshop </a:t>
            </a:r>
            <a:r>
              <a:rPr lang="bs-Latn-BA" dirty="0"/>
              <a:t>in Cavtat, May 28, 2024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11126" y="948281"/>
            <a:ext cx="8721175" cy="2003112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594" indent="-91438" algn="just"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Key Workshop Themes</a:t>
            </a:r>
            <a:r>
              <a:rPr lang="bs-Latn-BA" sz="1300" b="1" dirty="0">
                <a:solidFill>
                  <a:srgbClr val="616161"/>
                </a:solidFill>
                <a:latin typeface="Proxima Nova"/>
              </a:rPr>
              <a:t> -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en-US" sz="1300" b="1" dirty="0">
                <a:solidFill>
                  <a:srgbClr val="616161"/>
                </a:solidFill>
                <a:latin typeface="Proxima Nova"/>
              </a:rPr>
              <a:t>Managing Spatial, Environmental, and Location Challenges in the Construction of Power Facilities</a:t>
            </a:r>
            <a:r>
              <a:rPr lang="bs-Latn-BA" sz="1300" dirty="0">
                <a:solidFill>
                  <a:srgbClr val="616161"/>
                </a:solidFill>
                <a:latin typeface="Proxima Nova"/>
              </a:rPr>
              <a:t>: 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The workshop addressed national regulations on integrating power facilities into the environment, focusing on legal and spatial challenges.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Challenges and Solutions: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Discussions included issues related to obtaining construction permits, electromagnetic field regulations, and architectural integration.</a:t>
            </a:r>
          </a:p>
          <a:p>
            <a:pPr marL="228594" lvl="1" indent="-91438" algn="just">
              <a:spcBef>
                <a:spcPts val="1200"/>
              </a:spcBef>
              <a:buSzPct val="100000"/>
              <a:buFont typeface="Arial"/>
              <a:buChar char="•"/>
            </a:pPr>
            <a:r>
              <a:rPr sz="1300" b="1" dirty="0">
                <a:solidFill>
                  <a:srgbClr val="616161"/>
                </a:solidFill>
                <a:latin typeface="Proxima Nova"/>
              </a:rPr>
              <a:t>Future Directions:</a:t>
            </a:r>
            <a:r>
              <a:rPr sz="1300" dirty="0">
                <a:solidFill>
                  <a:srgbClr val="616161"/>
                </a:solidFill>
                <a:latin typeface="Proxima Nova"/>
              </a:rPr>
              <a:t> Highlighted the importance of streamlining regulatory processes and enhancing public awareness about energy infrastructure.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2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885278" y="4624036"/>
            <a:ext cx="4190999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900" dirty="0">
                <a:solidFill>
                  <a:srgbClr val="616161"/>
                </a:solidFill>
                <a:latin typeface="Proxima Nova"/>
              </a:rPr>
              <a:t>7th SEERC Workshop in </a:t>
            </a:r>
            <a:r>
              <a:rPr lang="en-US" sz="900" dirty="0" err="1">
                <a:solidFill>
                  <a:srgbClr val="616161"/>
                </a:solidFill>
                <a:latin typeface="Proxima Nova"/>
              </a:rPr>
              <a:t>Cavtat</a:t>
            </a:r>
            <a:r>
              <a:rPr lang="en-US" sz="900" dirty="0">
                <a:solidFill>
                  <a:srgbClr val="616161"/>
                </a:solidFill>
                <a:latin typeface="Proxima Nova"/>
              </a:rPr>
              <a:t> on May 28, 2024</a:t>
            </a:r>
            <a:endParaRPr sz="900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8" b="25275"/>
          <a:stretch/>
        </p:blipFill>
        <p:spPr bwMode="auto">
          <a:xfrm>
            <a:off x="2255049" y="2887564"/>
            <a:ext cx="4821227" cy="1663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97" y="246275"/>
            <a:ext cx="700645" cy="241005"/>
          </a:xfrm>
          <a:prstGeom prst="rect">
            <a:avLst/>
          </a:prstGeom>
        </p:spPr>
      </p:pic>
      <p:pic>
        <p:nvPicPr>
          <p:cNvPr id="15" name="Picture 14" descr="C:\Users\gslipac\AppData\Local\Microsoft\Windows\INetCache\Content.Word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05" y="239187"/>
            <a:ext cx="639257" cy="31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1487</Words>
  <Application>Microsoft Office PowerPoint</Application>
  <PresentationFormat>On-screen Show (16:9)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Wingdings</vt:lpstr>
      <vt:lpstr>Arial</vt:lpstr>
      <vt:lpstr>Proxima Nova</vt:lpstr>
      <vt:lpstr>Spearmint</vt:lpstr>
      <vt:lpstr>SOUTH EASTERN REGIONAL COUNCIL OF CIGRE (SEERC)</vt:lpstr>
      <vt:lpstr>Introduction to SEERC</vt:lpstr>
      <vt:lpstr>Recent Leadership and Events</vt:lpstr>
      <vt:lpstr>SEERC MB/TAC Meeting in Ljubljana, February 28, 2024</vt:lpstr>
      <vt:lpstr>Second CIGRE SEERC Colloquium in Ljubljana,  February 29, 2024</vt:lpstr>
      <vt:lpstr>10th TAC Meeting and Conference Preparations in Cavtat, May 27, 2024</vt:lpstr>
      <vt:lpstr>10th TAC Meeting and Conference Preparations in Cavtat, May 27, 2024</vt:lpstr>
      <vt:lpstr>10th TAC Meeting and Conference Preparations in Cavtat, May 27, 2024</vt:lpstr>
      <vt:lpstr>7th SEERC Workshop in Cavtat, May 28, 2024</vt:lpstr>
      <vt:lpstr>Activities after TAC Meeting in Cavtat</vt:lpstr>
      <vt:lpstr>Exhibition and Call for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EASTERN REGIONAL COUNCIL OF CIGRE (SEERC)</dc:title>
  <dc:creator>Maja</dc:creator>
  <cp:lastModifiedBy>Korisnik</cp:lastModifiedBy>
  <cp:revision>17</cp:revision>
  <dcterms:modified xsi:type="dcterms:W3CDTF">2024-08-16T08:10:04Z</dcterms:modified>
</cp:coreProperties>
</file>